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159.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8"/>
  </p:notesMasterIdLst>
  <p:sldIdLst>
    <p:sldId id="256" r:id="rId2"/>
    <p:sldId id="291"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9" r:id="rId33"/>
    <p:sldId id="290"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6" r:id="rId89"/>
    <p:sldId id="347"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 id="361" r:id="rId104"/>
    <p:sldId id="362" r:id="rId105"/>
    <p:sldId id="363" r:id="rId106"/>
    <p:sldId id="364" r:id="rId107"/>
    <p:sldId id="365" r:id="rId108"/>
    <p:sldId id="366" r:id="rId109"/>
    <p:sldId id="367" r:id="rId110"/>
    <p:sldId id="368" r:id="rId111"/>
    <p:sldId id="369" r:id="rId112"/>
    <p:sldId id="370" r:id="rId113"/>
    <p:sldId id="371" r:id="rId114"/>
    <p:sldId id="372" r:id="rId115"/>
    <p:sldId id="373" r:id="rId116"/>
    <p:sldId id="374" r:id="rId117"/>
    <p:sldId id="375" r:id="rId118"/>
    <p:sldId id="376" r:id="rId119"/>
    <p:sldId id="377" r:id="rId120"/>
    <p:sldId id="378" r:id="rId121"/>
    <p:sldId id="379" r:id="rId122"/>
    <p:sldId id="380" r:id="rId123"/>
    <p:sldId id="382" r:id="rId124"/>
    <p:sldId id="383" r:id="rId125"/>
    <p:sldId id="384" r:id="rId126"/>
    <p:sldId id="385" r:id="rId127"/>
    <p:sldId id="386" r:id="rId128"/>
    <p:sldId id="387" r:id="rId129"/>
    <p:sldId id="388" r:id="rId130"/>
    <p:sldId id="389" r:id="rId131"/>
    <p:sldId id="390" r:id="rId132"/>
    <p:sldId id="391" r:id="rId133"/>
    <p:sldId id="392" r:id="rId134"/>
    <p:sldId id="393" r:id="rId135"/>
    <p:sldId id="394" r:id="rId136"/>
    <p:sldId id="395" r:id="rId137"/>
    <p:sldId id="396" r:id="rId138"/>
    <p:sldId id="397" r:id="rId139"/>
    <p:sldId id="398" r:id="rId140"/>
    <p:sldId id="399" r:id="rId141"/>
    <p:sldId id="400" r:id="rId142"/>
    <p:sldId id="404" r:id="rId143"/>
    <p:sldId id="405" r:id="rId144"/>
    <p:sldId id="406" r:id="rId145"/>
    <p:sldId id="407" r:id="rId146"/>
    <p:sldId id="408" r:id="rId147"/>
    <p:sldId id="409" r:id="rId148"/>
    <p:sldId id="410" r:id="rId149"/>
    <p:sldId id="411" r:id="rId150"/>
    <p:sldId id="412" r:id="rId151"/>
    <p:sldId id="413" r:id="rId152"/>
    <p:sldId id="414" r:id="rId153"/>
    <p:sldId id="415" r:id="rId154"/>
    <p:sldId id="416" r:id="rId155"/>
    <p:sldId id="417" r:id="rId156"/>
    <p:sldId id="418" r:id="rId157"/>
    <p:sldId id="420" r:id="rId158"/>
    <p:sldId id="421" r:id="rId159"/>
    <p:sldId id="422" r:id="rId160"/>
    <p:sldId id="423" r:id="rId161"/>
    <p:sldId id="424" r:id="rId162"/>
    <p:sldId id="425" r:id="rId163"/>
    <p:sldId id="426" r:id="rId164"/>
    <p:sldId id="427" r:id="rId165"/>
    <p:sldId id="428" r:id="rId166"/>
    <p:sldId id="429" r:id="rId167"/>
    <p:sldId id="430" r:id="rId168"/>
    <p:sldId id="431" r:id="rId169"/>
    <p:sldId id="432" r:id="rId170"/>
    <p:sldId id="433" r:id="rId171"/>
    <p:sldId id="401" r:id="rId172"/>
    <p:sldId id="402" r:id="rId173"/>
    <p:sldId id="403" r:id="rId174"/>
    <p:sldId id="381" r:id="rId175"/>
    <p:sldId id="259" r:id="rId176"/>
    <p:sldId id="434" r:id="rId1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96" autoAdjust="0"/>
    <p:restoredTop sz="94660"/>
  </p:normalViewPr>
  <p:slideViewPr>
    <p:cSldViewPr snapToGrid="0">
      <p:cViewPr varScale="1">
        <p:scale>
          <a:sx n="80" d="100"/>
          <a:sy n="80" d="100"/>
        </p:scale>
        <p:origin x="80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tableStyles" Target="tableStyle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viewProps" Target="view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095006-90D4-432A-939A-EA9F86811003}" type="doc">
      <dgm:prSet loTypeId="urn:microsoft.com/office/officeart/2005/8/layout/arrow5" loCatId="relationship" qsTypeId="urn:microsoft.com/office/officeart/2005/8/quickstyle/simple1" qsCatId="simple" csTypeId="urn:microsoft.com/office/officeart/2005/8/colors/accent1_2" csCatId="accent1"/>
      <dgm:spPr/>
      <dgm:t>
        <a:bodyPr/>
        <a:lstStyle/>
        <a:p>
          <a:endParaRPr lang="en-US"/>
        </a:p>
      </dgm:t>
    </dgm:pt>
    <dgm:pt modelId="{95973697-B6A1-432A-ABC3-292C3FA4A1F6}">
      <dgm:prSet/>
      <dgm:spPr/>
      <dgm:t>
        <a:bodyPr/>
        <a:lstStyle/>
        <a:p>
          <a:r>
            <a:rPr lang="en-US"/>
            <a:t>Created for Beginner and Intermediate learners</a:t>
          </a:r>
        </a:p>
      </dgm:t>
    </dgm:pt>
    <dgm:pt modelId="{D7942A9B-4F7B-4438-A14D-49CA155ADBE2}" type="parTrans" cxnId="{D7D4E780-E13C-4EA2-A0A3-62015CB9D41A}">
      <dgm:prSet/>
      <dgm:spPr/>
      <dgm:t>
        <a:bodyPr/>
        <a:lstStyle/>
        <a:p>
          <a:endParaRPr lang="en-US"/>
        </a:p>
      </dgm:t>
    </dgm:pt>
    <dgm:pt modelId="{8BDD6082-F45D-4DFE-8629-0B42750ACD18}" type="sibTrans" cxnId="{D7D4E780-E13C-4EA2-A0A3-62015CB9D41A}">
      <dgm:prSet/>
      <dgm:spPr/>
      <dgm:t>
        <a:bodyPr/>
        <a:lstStyle/>
        <a:p>
          <a:endParaRPr lang="en-US"/>
        </a:p>
      </dgm:t>
    </dgm:pt>
    <dgm:pt modelId="{40BC101B-7BE8-4B93-B819-BC59103D7119}">
      <dgm:prSet/>
      <dgm:spPr/>
      <dgm:t>
        <a:bodyPr/>
        <a:lstStyle/>
        <a:p>
          <a:r>
            <a:rPr lang="en-US" dirty="0"/>
            <a:t>Includes visuals, definitions, and video resources</a:t>
          </a:r>
        </a:p>
      </dgm:t>
    </dgm:pt>
    <dgm:pt modelId="{C5542927-1EC4-4C8F-95AC-7A5A5EECF8E5}" type="parTrans" cxnId="{5F9120DE-C0BC-4DE2-9724-8781EC30948A}">
      <dgm:prSet/>
      <dgm:spPr/>
      <dgm:t>
        <a:bodyPr/>
        <a:lstStyle/>
        <a:p>
          <a:endParaRPr lang="en-US"/>
        </a:p>
      </dgm:t>
    </dgm:pt>
    <dgm:pt modelId="{E9C8AE68-B4B4-43BA-98ED-DB3AD16FC0C4}" type="sibTrans" cxnId="{5F9120DE-C0BC-4DE2-9724-8781EC30948A}">
      <dgm:prSet/>
      <dgm:spPr/>
      <dgm:t>
        <a:bodyPr/>
        <a:lstStyle/>
        <a:p>
          <a:endParaRPr lang="en-US"/>
        </a:p>
      </dgm:t>
    </dgm:pt>
    <dgm:pt modelId="{D5B406BF-B8CC-4C78-81DB-147F2E15A0C3}">
      <dgm:prSet/>
      <dgm:spPr/>
      <dgm:t>
        <a:bodyPr/>
        <a:lstStyle/>
        <a:p>
          <a:r>
            <a:rPr lang="en-US"/>
            <a:t>Goal: Simplify blockchain concepts</a:t>
          </a:r>
        </a:p>
      </dgm:t>
    </dgm:pt>
    <dgm:pt modelId="{9A9AA3AE-AC10-4DCA-AC2B-60F7A91171BA}" type="parTrans" cxnId="{57A52C61-C436-46AB-A62D-2F3EB9C1C212}">
      <dgm:prSet/>
      <dgm:spPr/>
      <dgm:t>
        <a:bodyPr/>
        <a:lstStyle/>
        <a:p>
          <a:endParaRPr lang="en-US"/>
        </a:p>
      </dgm:t>
    </dgm:pt>
    <dgm:pt modelId="{05B59F46-CAE0-44DD-B534-A1555E1EC81C}" type="sibTrans" cxnId="{57A52C61-C436-46AB-A62D-2F3EB9C1C212}">
      <dgm:prSet/>
      <dgm:spPr/>
      <dgm:t>
        <a:bodyPr/>
        <a:lstStyle/>
        <a:p>
          <a:endParaRPr lang="en-US"/>
        </a:p>
      </dgm:t>
    </dgm:pt>
    <dgm:pt modelId="{D0CB74D8-6E9D-45D9-BF6B-B770D073BA8F}" type="pres">
      <dgm:prSet presAssocID="{86095006-90D4-432A-939A-EA9F86811003}" presName="diagram" presStyleCnt="0">
        <dgm:presLayoutVars>
          <dgm:dir/>
          <dgm:resizeHandles val="exact"/>
        </dgm:presLayoutVars>
      </dgm:prSet>
      <dgm:spPr/>
    </dgm:pt>
    <dgm:pt modelId="{9FB305B7-BAC5-4388-9D28-F0D9381CB742}" type="pres">
      <dgm:prSet presAssocID="{95973697-B6A1-432A-ABC3-292C3FA4A1F6}" presName="arrow" presStyleLbl="node1" presStyleIdx="0" presStyleCnt="3">
        <dgm:presLayoutVars>
          <dgm:bulletEnabled val="1"/>
        </dgm:presLayoutVars>
      </dgm:prSet>
      <dgm:spPr/>
    </dgm:pt>
    <dgm:pt modelId="{BD98B31A-A056-4FFF-9034-162163E06B99}" type="pres">
      <dgm:prSet presAssocID="{40BC101B-7BE8-4B93-B819-BC59103D7119}" presName="arrow" presStyleLbl="node1" presStyleIdx="1" presStyleCnt="3">
        <dgm:presLayoutVars>
          <dgm:bulletEnabled val="1"/>
        </dgm:presLayoutVars>
      </dgm:prSet>
      <dgm:spPr/>
    </dgm:pt>
    <dgm:pt modelId="{3510806A-5326-4B2F-97D7-64EFA82301CF}" type="pres">
      <dgm:prSet presAssocID="{D5B406BF-B8CC-4C78-81DB-147F2E15A0C3}" presName="arrow" presStyleLbl="node1" presStyleIdx="2" presStyleCnt="3">
        <dgm:presLayoutVars>
          <dgm:bulletEnabled val="1"/>
        </dgm:presLayoutVars>
      </dgm:prSet>
      <dgm:spPr/>
    </dgm:pt>
  </dgm:ptLst>
  <dgm:cxnLst>
    <dgm:cxn modelId="{57A52C61-C436-46AB-A62D-2F3EB9C1C212}" srcId="{86095006-90D4-432A-939A-EA9F86811003}" destId="{D5B406BF-B8CC-4C78-81DB-147F2E15A0C3}" srcOrd="2" destOrd="0" parTransId="{9A9AA3AE-AC10-4DCA-AC2B-60F7A91171BA}" sibTransId="{05B59F46-CAE0-44DD-B534-A1555E1EC81C}"/>
    <dgm:cxn modelId="{F97B8776-4A93-4F7D-AAB7-522A2ED0EE97}" type="presOf" srcId="{86095006-90D4-432A-939A-EA9F86811003}" destId="{D0CB74D8-6E9D-45D9-BF6B-B770D073BA8F}" srcOrd="0" destOrd="0" presId="urn:microsoft.com/office/officeart/2005/8/layout/arrow5"/>
    <dgm:cxn modelId="{D7D4E780-E13C-4EA2-A0A3-62015CB9D41A}" srcId="{86095006-90D4-432A-939A-EA9F86811003}" destId="{95973697-B6A1-432A-ABC3-292C3FA4A1F6}" srcOrd="0" destOrd="0" parTransId="{D7942A9B-4F7B-4438-A14D-49CA155ADBE2}" sibTransId="{8BDD6082-F45D-4DFE-8629-0B42750ACD18}"/>
    <dgm:cxn modelId="{5F0EB5DC-7454-4692-896B-6D18CBC2E760}" type="presOf" srcId="{D5B406BF-B8CC-4C78-81DB-147F2E15A0C3}" destId="{3510806A-5326-4B2F-97D7-64EFA82301CF}" srcOrd="0" destOrd="0" presId="urn:microsoft.com/office/officeart/2005/8/layout/arrow5"/>
    <dgm:cxn modelId="{53985EDD-FC97-4F32-A2E9-F4A76CC61131}" type="presOf" srcId="{95973697-B6A1-432A-ABC3-292C3FA4A1F6}" destId="{9FB305B7-BAC5-4388-9D28-F0D9381CB742}" srcOrd="0" destOrd="0" presId="urn:microsoft.com/office/officeart/2005/8/layout/arrow5"/>
    <dgm:cxn modelId="{5F9120DE-C0BC-4DE2-9724-8781EC30948A}" srcId="{86095006-90D4-432A-939A-EA9F86811003}" destId="{40BC101B-7BE8-4B93-B819-BC59103D7119}" srcOrd="1" destOrd="0" parTransId="{C5542927-1EC4-4C8F-95AC-7A5A5EECF8E5}" sibTransId="{E9C8AE68-B4B4-43BA-98ED-DB3AD16FC0C4}"/>
    <dgm:cxn modelId="{838D19ED-708A-4EF5-AFC0-898E8EBCA021}" type="presOf" srcId="{40BC101B-7BE8-4B93-B819-BC59103D7119}" destId="{BD98B31A-A056-4FFF-9034-162163E06B99}" srcOrd="0" destOrd="0" presId="urn:microsoft.com/office/officeart/2005/8/layout/arrow5"/>
    <dgm:cxn modelId="{0F369214-DB36-4397-8F91-A72AC20DAFB6}" type="presParOf" srcId="{D0CB74D8-6E9D-45D9-BF6B-B770D073BA8F}" destId="{9FB305B7-BAC5-4388-9D28-F0D9381CB742}" srcOrd="0" destOrd="0" presId="urn:microsoft.com/office/officeart/2005/8/layout/arrow5"/>
    <dgm:cxn modelId="{153C72E1-45D5-45C6-995E-7737D0D0B708}" type="presParOf" srcId="{D0CB74D8-6E9D-45D9-BF6B-B770D073BA8F}" destId="{BD98B31A-A056-4FFF-9034-162163E06B99}" srcOrd="1" destOrd="0" presId="urn:microsoft.com/office/officeart/2005/8/layout/arrow5"/>
    <dgm:cxn modelId="{19302702-B92B-4F32-A081-3F1603DAC326}" type="presParOf" srcId="{D0CB74D8-6E9D-45D9-BF6B-B770D073BA8F}" destId="{3510806A-5326-4B2F-97D7-64EFA82301CF}" srcOrd="2" destOrd="0" presId="urn:microsoft.com/office/officeart/2005/8/layout/arrow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B305B7-BAC5-4388-9D28-F0D9381CB742}">
      <dsp:nvSpPr>
        <dsp:cNvPr id="0" name=""/>
        <dsp:cNvSpPr/>
      </dsp:nvSpPr>
      <dsp:spPr>
        <a:xfrm>
          <a:off x="1206545" y="22900"/>
          <a:ext cx="2087828" cy="2087828"/>
        </a:xfrm>
        <a:prstGeom prst="downArrow">
          <a:avLst>
            <a:gd name="adj1" fmla="val 50000"/>
            <a:gd name="adj2" fmla="val 35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a:t>Created for Beginner and Intermediate learners</a:t>
          </a:r>
        </a:p>
      </dsp:txBody>
      <dsp:txXfrm>
        <a:off x="1728502" y="22900"/>
        <a:ext cx="1043914" cy="1722458"/>
      </dsp:txXfrm>
    </dsp:sp>
    <dsp:sp modelId="{BD98B31A-A056-4FFF-9034-162163E06B99}">
      <dsp:nvSpPr>
        <dsp:cNvPr id="0" name=""/>
        <dsp:cNvSpPr/>
      </dsp:nvSpPr>
      <dsp:spPr>
        <a:xfrm rot="7200000">
          <a:off x="2412153" y="2111075"/>
          <a:ext cx="2087828" cy="2087828"/>
        </a:xfrm>
        <a:prstGeom prst="downArrow">
          <a:avLst>
            <a:gd name="adj1" fmla="val 50000"/>
            <a:gd name="adj2" fmla="val 35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Includes visuals, definitions, and video resources</a:t>
          </a:r>
        </a:p>
      </dsp:txBody>
      <dsp:txXfrm rot="-5400000">
        <a:off x="2753048" y="2724375"/>
        <a:ext cx="1722458" cy="1043914"/>
      </dsp:txXfrm>
    </dsp:sp>
    <dsp:sp modelId="{3510806A-5326-4B2F-97D7-64EFA82301CF}">
      <dsp:nvSpPr>
        <dsp:cNvPr id="0" name=""/>
        <dsp:cNvSpPr/>
      </dsp:nvSpPr>
      <dsp:spPr>
        <a:xfrm rot="14400000">
          <a:off x="936" y="2111075"/>
          <a:ext cx="2087828" cy="2087828"/>
        </a:xfrm>
        <a:prstGeom prst="downArrow">
          <a:avLst>
            <a:gd name="adj1" fmla="val 50000"/>
            <a:gd name="adj2" fmla="val 35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a:t>Goal: Simplify blockchain concepts</a:t>
          </a:r>
        </a:p>
      </dsp:txBody>
      <dsp:txXfrm rot="5400000">
        <a:off x="25411" y="2724375"/>
        <a:ext cx="1722458" cy="1043914"/>
      </dsp:txXfrm>
    </dsp:sp>
  </dsp:spTree>
</dsp:drawing>
</file>

<file path=ppt/diagrams/layout1.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52FA17-BB0E-48F5-BA1D-242CC13AE998}" type="datetimeFigureOut">
              <a:rPr lang="en-CA" smtClean="0"/>
              <a:t>2025-08-16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5CCB84-E3E8-40F7-AA93-BADE6D2706A1}" type="slidenum">
              <a:rPr lang="en-CA" smtClean="0"/>
              <a:t>‹#›</a:t>
            </a:fld>
            <a:endParaRPr lang="en-CA"/>
          </a:p>
        </p:txBody>
      </p:sp>
    </p:spTree>
    <p:extLst>
      <p:ext uri="{BB962C8B-B14F-4D97-AF65-F5344CB8AC3E}">
        <p14:creationId xmlns:p14="http://schemas.microsoft.com/office/powerpoint/2010/main" val="2836172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65CCB84-E3E8-40F7-AA93-BADE6D2706A1}" type="slidenum">
              <a:rPr lang="en-CA" smtClean="0"/>
              <a:t>1</a:t>
            </a:fld>
            <a:endParaRPr lang="en-CA"/>
          </a:p>
        </p:txBody>
      </p:sp>
    </p:spTree>
    <p:extLst>
      <p:ext uri="{BB962C8B-B14F-4D97-AF65-F5344CB8AC3E}">
        <p14:creationId xmlns:p14="http://schemas.microsoft.com/office/powerpoint/2010/main" val="1850019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65CCB84-E3E8-40F7-AA93-BADE6D2706A1}" type="slidenum">
              <a:rPr lang="en-CA" smtClean="0"/>
              <a:t>2</a:t>
            </a:fld>
            <a:endParaRPr lang="en-CA"/>
          </a:p>
        </p:txBody>
      </p:sp>
    </p:spTree>
    <p:extLst>
      <p:ext uri="{BB962C8B-B14F-4D97-AF65-F5344CB8AC3E}">
        <p14:creationId xmlns:p14="http://schemas.microsoft.com/office/powerpoint/2010/main" val="2698376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65CCB84-E3E8-40F7-AA93-BADE6D2706A1}" type="slidenum">
              <a:rPr lang="en-CA" smtClean="0"/>
              <a:t>10</a:t>
            </a:fld>
            <a:endParaRPr lang="en-CA"/>
          </a:p>
        </p:txBody>
      </p:sp>
    </p:spTree>
    <p:extLst>
      <p:ext uri="{BB962C8B-B14F-4D97-AF65-F5344CB8AC3E}">
        <p14:creationId xmlns:p14="http://schemas.microsoft.com/office/powerpoint/2010/main" val="418618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65CCB84-E3E8-40F7-AA93-BADE6D2706A1}" type="slidenum">
              <a:rPr lang="en-CA" smtClean="0"/>
              <a:t>103</a:t>
            </a:fld>
            <a:endParaRPr lang="en-CA"/>
          </a:p>
        </p:txBody>
      </p:sp>
    </p:spTree>
    <p:extLst>
      <p:ext uri="{BB962C8B-B14F-4D97-AF65-F5344CB8AC3E}">
        <p14:creationId xmlns:p14="http://schemas.microsoft.com/office/powerpoint/2010/main" val="1051318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D07C-37C6-D210-075B-7089AEBF8A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8BEF887B-A296-104A-2DAC-E686C37A74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8DDBDA48-B389-E9BF-04D1-8F4135BA525E}"/>
              </a:ext>
            </a:extLst>
          </p:cNvPr>
          <p:cNvSpPr>
            <a:spLocks noGrp="1"/>
          </p:cNvSpPr>
          <p:nvPr>
            <p:ph type="dt" sz="half" idx="10"/>
          </p:nvPr>
        </p:nvSpPr>
        <p:spPr/>
        <p:txBody>
          <a:bodyPr/>
          <a:lstStyle/>
          <a:p>
            <a:fld id="{068F2A20-323A-4D71-9C35-95056F5E79F9}" type="datetimeFigureOut">
              <a:rPr lang="en-CA" smtClean="0"/>
              <a:t>2025-08-16</a:t>
            </a:fld>
            <a:endParaRPr lang="en-CA"/>
          </a:p>
        </p:txBody>
      </p:sp>
      <p:sp>
        <p:nvSpPr>
          <p:cNvPr id="5" name="Footer Placeholder 4">
            <a:extLst>
              <a:ext uri="{FF2B5EF4-FFF2-40B4-BE49-F238E27FC236}">
                <a16:creationId xmlns:a16="http://schemas.microsoft.com/office/drawing/2014/main" id="{01B742FD-FBB4-C737-B37E-2CCA9972EC3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7B0F955-AD0C-7AC1-EE48-7047C258FC5B}"/>
              </a:ext>
            </a:extLst>
          </p:cNvPr>
          <p:cNvSpPr>
            <a:spLocks noGrp="1"/>
          </p:cNvSpPr>
          <p:nvPr>
            <p:ph type="sldNum" sz="quarter" idx="12"/>
          </p:nvPr>
        </p:nvSpPr>
        <p:spPr/>
        <p:txBody>
          <a:bodyPr/>
          <a:lstStyle/>
          <a:p>
            <a:fld id="{A777DB72-1736-4296-B1EA-F17D7FA22584}" type="slidenum">
              <a:rPr lang="en-CA" smtClean="0"/>
              <a:t>‹#›</a:t>
            </a:fld>
            <a:endParaRPr lang="en-CA"/>
          </a:p>
        </p:txBody>
      </p:sp>
    </p:spTree>
    <p:extLst>
      <p:ext uri="{BB962C8B-B14F-4D97-AF65-F5344CB8AC3E}">
        <p14:creationId xmlns:p14="http://schemas.microsoft.com/office/powerpoint/2010/main" val="412696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D319D-2C59-3130-F208-213B749175BC}"/>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FFA4D7E-03EA-69A5-8840-1096AA967F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803DC6C-25A5-BA12-027B-A6781B6E34BB}"/>
              </a:ext>
            </a:extLst>
          </p:cNvPr>
          <p:cNvSpPr>
            <a:spLocks noGrp="1"/>
          </p:cNvSpPr>
          <p:nvPr>
            <p:ph type="dt" sz="half" idx="10"/>
          </p:nvPr>
        </p:nvSpPr>
        <p:spPr/>
        <p:txBody>
          <a:bodyPr/>
          <a:lstStyle/>
          <a:p>
            <a:fld id="{068F2A20-323A-4D71-9C35-95056F5E79F9}" type="datetimeFigureOut">
              <a:rPr lang="en-CA" smtClean="0"/>
              <a:t>2025-08-16</a:t>
            </a:fld>
            <a:endParaRPr lang="en-CA"/>
          </a:p>
        </p:txBody>
      </p:sp>
      <p:sp>
        <p:nvSpPr>
          <p:cNvPr id="5" name="Footer Placeholder 4">
            <a:extLst>
              <a:ext uri="{FF2B5EF4-FFF2-40B4-BE49-F238E27FC236}">
                <a16:creationId xmlns:a16="http://schemas.microsoft.com/office/drawing/2014/main" id="{FBFB6AC6-5FCA-D356-52ED-77669894544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B47344F-AADD-2516-1D4C-53B29936AA6A}"/>
              </a:ext>
            </a:extLst>
          </p:cNvPr>
          <p:cNvSpPr>
            <a:spLocks noGrp="1"/>
          </p:cNvSpPr>
          <p:nvPr>
            <p:ph type="sldNum" sz="quarter" idx="12"/>
          </p:nvPr>
        </p:nvSpPr>
        <p:spPr/>
        <p:txBody>
          <a:bodyPr/>
          <a:lstStyle/>
          <a:p>
            <a:fld id="{A777DB72-1736-4296-B1EA-F17D7FA22584}" type="slidenum">
              <a:rPr lang="en-CA" smtClean="0"/>
              <a:t>‹#›</a:t>
            </a:fld>
            <a:endParaRPr lang="en-CA"/>
          </a:p>
        </p:txBody>
      </p:sp>
    </p:spTree>
    <p:extLst>
      <p:ext uri="{BB962C8B-B14F-4D97-AF65-F5344CB8AC3E}">
        <p14:creationId xmlns:p14="http://schemas.microsoft.com/office/powerpoint/2010/main" val="497703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D71CA3-D9E4-2825-90B3-6B88D2596FC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6C90163D-600F-F700-C991-2CA21645AE2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E75C167-490D-739B-9C8F-F20181935FB4}"/>
              </a:ext>
            </a:extLst>
          </p:cNvPr>
          <p:cNvSpPr>
            <a:spLocks noGrp="1"/>
          </p:cNvSpPr>
          <p:nvPr>
            <p:ph type="dt" sz="half" idx="10"/>
          </p:nvPr>
        </p:nvSpPr>
        <p:spPr/>
        <p:txBody>
          <a:bodyPr/>
          <a:lstStyle/>
          <a:p>
            <a:fld id="{068F2A20-323A-4D71-9C35-95056F5E79F9}" type="datetimeFigureOut">
              <a:rPr lang="en-CA" smtClean="0"/>
              <a:t>2025-08-16</a:t>
            </a:fld>
            <a:endParaRPr lang="en-CA"/>
          </a:p>
        </p:txBody>
      </p:sp>
      <p:sp>
        <p:nvSpPr>
          <p:cNvPr id="5" name="Footer Placeholder 4">
            <a:extLst>
              <a:ext uri="{FF2B5EF4-FFF2-40B4-BE49-F238E27FC236}">
                <a16:creationId xmlns:a16="http://schemas.microsoft.com/office/drawing/2014/main" id="{0C7DAD9A-38C5-F323-7DC4-A597F6A9815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536697F-28B4-A86C-7E08-C87C72230C82}"/>
              </a:ext>
            </a:extLst>
          </p:cNvPr>
          <p:cNvSpPr>
            <a:spLocks noGrp="1"/>
          </p:cNvSpPr>
          <p:nvPr>
            <p:ph type="sldNum" sz="quarter" idx="12"/>
          </p:nvPr>
        </p:nvSpPr>
        <p:spPr/>
        <p:txBody>
          <a:bodyPr/>
          <a:lstStyle/>
          <a:p>
            <a:fld id="{A777DB72-1736-4296-B1EA-F17D7FA22584}" type="slidenum">
              <a:rPr lang="en-CA" smtClean="0"/>
              <a:t>‹#›</a:t>
            </a:fld>
            <a:endParaRPr lang="en-CA"/>
          </a:p>
        </p:txBody>
      </p:sp>
    </p:spTree>
    <p:extLst>
      <p:ext uri="{BB962C8B-B14F-4D97-AF65-F5344CB8AC3E}">
        <p14:creationId xmlns:p14="http://schemas.microsoft.com/office/powerpoint/2010/main" val="1751278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E14F9-B755-4B7C-6680-47B4CA66E52D}"/>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06516613-0436-A45A-D312-8E8E56E3262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1E134A9-3B3E-53CB-357A-6D972211159B}"/>
              </a:ext>
            </a:extLst>
          </p:cNvPr>
          <p:cNvSpPr>
            <a:spLocks noGrp="1"/>
          </p:cNvSpPr>
          <p:nvPr>
            <p:ph type="dt" sz="half" idx="10"/>
          </p:nvPr>
        </p:nvSpPr>
        <p:spPr/>
        <p:txBody>
          <a:bodyPr/>
          <a:lstStyle/>
          <a:p>
            <a:fld id="{068F2A20-323A-4D71-9C35-95056F5E79F9}" type="datetimeFigureOut">
              <a:rPr lang="en-CA" smtClean="0"/>
              <a:t>2025-08-16</a:t>
            </a:fld>
            <a:endParaRPr lang="en-CA"/>
          </a:p>
        </p:txBody>
      </p:sp>
      <p:sp>
        <p:nvSpPr>
          <p:cNvPr id="5" name="Footer Placeholder 4">
            <a:extLst>
              <a:ext uri="{FF2B5EF4-FFF2-40B4-BE49-F238E27FC236}">
                <a16:creationId xmlns:a16="http://schemas.microsoft.com/office/drawing/2014/main" id="{FD323D57-ED66-DEB3-793A-7FC9895C371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80CB31C-176E-D862-5FC1-EBB6852451C2}"/>
              </a:ext>
            </a:extLst>
          </p:cNvPr>
          <p:cNvSpPr>
            <a:spLocks noGrp="1"/>
          </p:cNvSpPr>
          <p:nvPr>
            <p:ph type="sldNum" sz="quarter" idx="12"/>
          </p:nvPr>
        </p:nvSpPr>
        <p:spPr/>
        <p:txBody>
          <a:bodyPr/>
          <a:lstStyle/>
          <a:p>
            <a:fld id="{A777DB72-1736-4296-B1EA-F17D7FA22584}" type="slidenum">
              <a:rPr lang="en-CA" smtClean="0"/>
              <a:t>‹#›</a:t>
            </a:fld>
            <a:endParaRPr lang="en-CA"/>
          </a:p>
        </p:txBody>
      </p:sp>
    </p:spTree>
    <p:extLst>
      <p:ext uri="{BB962C8B-B14F-4D97-AF65-F5344CB8AC3E}">
        <p14:creationId xmlns:p14="http://schemas.microsoft.com/office/powerpoint/2010/main" val="3651424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FDCB8-FDE9-6ECA-F4B7-F7CCAB4539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CF0BBA24-A441-5B58-A672-F41A8D8738C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321B80-D3E7-EF06-3ED9-8EF8BCBF82C5}"/>
              </a:ext>
            </a:extLst>
          </p:cNvPr>
          <p:cNvSpPr>
            <a:spLocks noGrp="1"/>
          </p:cNvSpPr>
          <p:nvPr>
            <p:ph type="dt" sz="half" idx="10"/>
          </p:nvPr>
        </p:nvSpPr>
        <p:spPr/>
        <p:txBody>
          <a:bodyPr/>
          <a:lstStyle/>
          <a:p>
            <a:fld id="{068F2A20-323A-4D71-9C35-95056F5E79F9}" type="datetimeFigureOut">
              <a:rPr lang="en-CA" smtClean="0"/>
              <a:t>2025-08-16</a:t>
            </a:fld>
            <a:endParaRPr lang="en-CA"/>
          </a:p>
        </p:txBody>
      </p:sp>
      <p:sp>
        <p:nvSpPr>
          <p:cNvPr id="5" name="Footer Placeholder 4">
            <a:extLst>
              <a:ext uri="{FF2B5EF4-FFF2-40B4-BE49-F238E27FC236}">
                <a16:creationId xmlns:a16="http://schemas.microsoft.com/office/drawing/2014/main" id="{B7B986D5-9168-358A-28D0-AA0C1909DCE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A8E1A8D-2AA8-FB46-F101-C2FC9137FDEC}"/>
              </a:ext>
            </a:extLst>
          </p:cNvPr>
          <p:cNvSpPr>
            <a:spLocks noGrp="1"/>
          </p:cNvSpPr>
          <p:nvPr>
            <p:ph type="sldNum" sz="quarter" idx="12"/>
          </p:nvPr>
        </p:nvSpPr>
        <p:spPr/>
        <p:txBody>
          <a:bodyPr/>
          <a:lstStyle/>
          <a:p>
            <a:fld id="{A777DB72-1736-4296-B1EA-F17D7FA22584}" type="slidenum">
              <a:rPr lang="en-CA" smtClean="0"/>
              <a:t>‹#›</a:t>
            </a:fld>
            <a:endParaRPr lang="en-CA"/>
          </a:p>
        </p:txBody>
      </p:sp>
    </p:spTree>
    <p:extLst>
      <p:ext uri="{BB962C8B-B14F-4D97-AF65-F5344CB8AC3E}">
        <p14:creationId xmlns:p14="http://schemas.microsoft.com/office/powerpoint/2010/main" val="4264243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E7DE6-8F24-9853-5753-40AD9078AB33}"/>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C07E9FB-1824-3677-4043-EA9FE0F75A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5AB3C73A-3DD4-0AC8-6B8F-B4120134F1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7DDCCE99-6FDC-398B-2783-53C401B67104}"/>
              </a:ext>
            </a:extLst>
          </p:cNvPr>
          <p:cNvSpPr>
            <a:spLocks noGrp="1"/>
          </p:cNvSpPr>
          <p:nvPr>
            <p:ph type="dt" sz="half" idx="10"/>
          </p:nvPr>
        </p:nvSpPr>
        <p:spPr/>
        <p:txBody>
          <a:bodyPr/>
          <a:lstStyle/>
          <a:p>
            <a:fld id="{068F2A20-323A-4D71-9C35-95056F5E79F9}" type="datetimeFigureOut">
              <a:rPr lang="en-CA" smtClean="0"/>
              <a:t>2025-08-16</a:t>
            </a:fld>
            <a:endParaRPr lang="en-CA"/>
          </a:p>
        </p:txBody>
      </p:sp>
      <p:sp>
        <p:nvSpPr>
          <p:cNvPr id="6" name="Footer Placeholder 5">
            <a:extLst>
              <a:ext uri="{FF2B5EF4-FFF2-40B4-BE49-F238E27FC236}">
                <a16:creationId xmlns:a16="http://schemas.microsoft.com/office/drawing/2014/main" id="{4B40249D-4339-3876-D933-AC1B772704F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5DBD89A-8B3B-C5C1-FED1-7B499E1D17A4}"/>
              </a:ext>
            </a:extLst>
          </p:cNvPr>
          <p:cNvSpPr>
            <a:spLocks noGrp="1"/>
          </p:cNvSpPr>
          <p:nvPr>
            <p:ph type="sldNum" sz="quarter" idx="12"/>
          </p:nvPr>
        </p:nvSpPr>
        <p:spPr/>
        <p:txBody>
          <a:bodyPr/>
          <a:lstStyle/>
          <a:p>
            <a:fld id="{A777DB72-1736-4296-B1EA-F17D7FA22584}" type="slidenum">
              <a:rPr lang="en-CA" smtClean="0"/>
              <a:t>‹#›</a:t>
            </a:fld>
            <a:endParaRPr lang="en-CA"/>
          </a:p>
        </p:txBody>
      </p:sp>
    </p:spTree>
    <p:extLst>
      <p:ext uri="{BB962C8B-B14F-4D97-AF65-F5344CB8AC3E}">
        <p14:creationId xmlns:p14="http://schemas.microsoft.com/office/powerpoint/2010/main" val="4097815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B06FF-3C6F-4142-140A-1D5C81D2B22E}"/>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66A7E73-667B-76E8-220B-58D55274A1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94A03A-6208-8BF7-ABDC-8D78EDCB5C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2806FC91-2547-8909-DDA4-2613BA35EC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15285A-AD8F-B06E-9DA5-283C9B2183E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ABA6B3A5-A58D-0B1C-D045-DAD24F763DFA}"/>
              </a:ext>
            </a:extLst>
          </p:cNvPr>
          <p:cNvSpPr>
            <a:spLocks noGrp="1"/>
          </p:cNvSpPr>
          <p:nvPr>
            <p:ph type="dt" sz="half" idx="10"/>
          </p:nvPr>
        </p:nvSpPr>
        <p:spPr/>
        <p:txBody>
          <a:bodyPr/>
          <a:lstStyle/>
          <a:p>
            <a:fld id="{068F2A20-323A-4D71-9C35-95056F5E79F9}" type="datetimeFigureOut">
              <a:rPr lang="en-CA" smtClean="0"/>
              <a:t>2025-08-16</a:t>
            </a:fld>
            <a:endParaRPr lang="en-CA"/>
          </a:p>
        </p:txBody>
      </p:sp>
      <p:sp>
        <p:nvSpPr>
          <p:cNvPr id="8" name="Footer Placeholder 7">
            <a:extLst>
              <a:ext uri="{FF2B5EF4-FFF2-40B4-BE49-F238E27FC236}">
                <a16:creationId xmlns:a16="http://schemas.microsoft.com/office/drawing/2014/main" id="{F8E23FBD-8D5C-3FE1-FF15-D9976C4C2390}"/>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FDE30506-E488-9577-8BAA-755CA83F9C93}"/>
              </a:ext>
            </a:extLst>
          </p:cNvPr>
          <p:cNvSpPr>
            <a:spLocks noGrp="1"/>
          </p:cNvSpPr>
          <p:nvPr>
            <p:ph type="sldNum" sz="quarter" idx="12"/>
          </p:nvPr>
        </p:nvSpPr>
        <p:spPr/>
        <p:txBody>
          <a:bodyPr/>
          <a:lstStyle/>
          <a:p>
            <a:fld id="{A777DB72-1736-4296-B1EA-F17D7FA22584}" type="slidenum">
              <a:rPr lang="en-CA" smtClean="0"/>
              <a:t>‹#›</a:t>
            </a:fld>
            <a:endParaRPr lang="en-CA"/>
          </a:p>
        </p:txBody>
      </p:sp>
    </p:spTree>
    <p:extLst>
      <p:ext uri="{BB962C8B-B14F-4D97-AF65-F5344CB8AC3E}">
        <p14:creationId xmlns:p14="http://schemas.microsoft.com/office/powerpoint/2010/main" val="935731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D5216-06CA-9DB8-D80B-2495B3AB8249}"/>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A27BA79C-B5F4-7ED2-A6BF-9AB9E28357B5}"/>
              </a:ext>
            </a:extLst>
          </p:cNvPr>
          <p:cNvSpPr>
            <a:spLocks noGrp="1"/>
          </p:cNvSpPr>
          <p:nvPr>
            <p:ph type="dt" sz="half" idx="10"/>
          </p:nvPr>
        </p:nvSpPr>
        <p:spPr/>
        <p:txBody>
          <a:bodyPr/>
          <a:lstStyle/>
          <a:p>
            <a:fld id="{068F2A20-323A-4D71-9C35-95056F5E79F9}" type="datetimeFigureOut">
              <a:rPr lang="en-CA" smtClean="0"/>
              <a:t>2025-08-16</a:t>
            </a:fld>
            <a:endParaRPr lang="en-CA"/>
          </a:p>
        </p:txBody>
      </p:sp>
      <p:sp>
        <p:nvSpPr>
          <p:cNvPr id="4" name="Footer Placeholder 3">
            <a:extLst>
              <a:ext uri="{FF2B5EF4-FFF2-40B4-BE49-F238E27FC236}">
                <a16:creationId xmlns:a16="http://schemas.microsoft.com/office/drawing/2014/main" id="{96BE4C45-60EA-7925-7073-24B064D5ED1E}"/>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278A71DD-9A45-FFDB-CC61-136BECB39C8C}"/>
              </a:ext>
            </a:extLst>
          </p:cNvPr>
          <p:cNvSpPr>
            <a:spLocks noGrp="1"/>
          </p:cNvSpPr>
          <p:nvPr>
            <p:ph type="sldNum" sz="quarter" idx="12"/>
          </p:nvPr>
        </p:nvSpPr>
        <p:spPr/>
        <p:txBody>
          <a:bodyPr/>
          <a:lstStyle/>
          <a:p>
            <a:fld id="{A777DB72-1736-4296-B1EA-F17D7FA22584}" type="slidenum">
              <a:rPr lang="en-CA" smtClean="0"/>
              <a:t>‹#›</a:t>
            </a:fld>
            <a:endParaRPr lang="en-CA"/>
          </a:p>
        </p:txBody>
      </p:sp>
    </p:spTree>
    <p:extLst>
      <p:ext uri="{BB962C8B-B14F-4D97-AF65-F5344CB8AC3E}">
        <p14:creationId xmlns:p14="http://schemas.microsoft.com/office/powerpoint/2010/main" val="1528532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002958-6EAA-9044-864D-FC1E464FA5C7}"/>
              </a:ext>
            </a:extLst>
          </p:cNvPr>
          <p:cNvSpPr>
            <a:spLocks noGrp="1"/>
          </p:cNvSpPr>
          <p:nvPr>
            <p:ph type="dt" sz="half" idx="10"/>
          </p:nvPr>
        </p:nvSpPr>
        <p:spPr/>
        <p:txBody>
          <a:bodyPr/>
          <a:lstStyle/>
          <a:p>
            <a:fld id="{068F2A20-323A-4D71-9C35-95056F5E79F9}" type="datetimeFigureOut">
              <a:rPr lang="en-CA" smtClean="0"/>
              <a:t>2025-08-16</a:t>
            </a:fld>
            <a:endParaRPr lang="en-CA"/>
          </a:p>
        </p:txBody>
      </p:sp>
      <p:sp>
        <p:nvSpPr>
          <p:cNvPr id="3" name="Footer Placeholder 2">
            <a:extLst>
              <a:ext uri="{FF2B5EF4-FFF2-40B4-BE49-F238E27FC236}">
                <a16:creationId xmlns:a16="http://schemas.microsoft.com/office/drawing/2014/main" id="{8825EC71-6784-E2F0-7FC6-546A9A6ECF61}"/>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B2238003-0BF4-6978-9D13-0812367DC53D}"/>
              </a:ext>
            </a:extLst>
          </p:cNvPr>
          <p:cNvSpPr>
            <a:spLocks noGrp="1"/>
          </p:cNvSpPr>
          <p:nvPr>
            <p:ph type="sldNum" sz="quarter" idx="12"/>
          </p:nvPr>
        </p:nvSpPr>
        <p:spPr/>
        <p:txBody>
          <a:bodyPr/>
          <a:lstStyle/>
          <a:p>
            <a:fld id="{A777DB72-1736-4296-B1EA-F17D7FA22584}" type="slidenum">
              <a:rPr lang="en-CA" smtClean="0"/>
              <a:t>‹#›</a:t>
            </a:fld>
            <a:endParaRPr lang="en-CA"/>
          </a:p>
        </p:txBody>
      </p:sp>
    </p:spTree>
    <p:extLst>
      <p:ext uri="{BB962C8B-B14F-4D97-AF65-F5344CB8AC3E}">
        <p14:creationId xmlns:p14="http://schemas.microsoft.com/office/powerpoint/2010/main" val="286995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C1202-DE59-43A1-1E46-0E941A180A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DCD4EA39-500C-DB19-FE36-9DD1CE5A9E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0A83E3B9-02A8-8215-BE05-78094482DD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4A1870-A558-6F36-8E61-6DC80402CE04}"/>
              </a:ext>
            </a:extLst>
          </p:cNvPr>
          <p:cNvSpPr>
            <a:spLocks noGrp="1"/>
          </p:cNvSpPr>
          <p:nvPr>
            <p:ph type="dt" sz="half" idx="10"/>
          </p:nvPr>
        </p:nvSpPr>
        <p:spPr/>
        <p:txBody>
          <a:bodyPr/>
          <a:lstStyle/>
          <a:p>
            <a:fld id="{068F2A20-323A-4D71-9C35-95056F5E79F9}" type="datetimeFigureOut">
              <a:rPr lang="en-CA" smtClean="0"/>
              <a:t>2025-08-16</a:t>
            </a:fld>
            <a:endParaRPr lang="en-CA"/>
          </a:p>
        </p:txBody>
      </p:sp>
      <p:sp>
        <p:nvSpPr>
          <p:cNvPr id="6" name="Footer Placeholder 5">
            <a:extLst>
              <a:ext uri="{FF2B5EF4-FFF2-40B4-BE49-F238E27FC236}">
                <a16:creationId xmlns:a16="http://schemas.microsoft.com/office/drawing/2014/main" id="{54A63BF3-22C0-D52E-14BB-121EBB60493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048B4F3-01D8-1A24-82BD-7BBD4F85C86A}"/>
              </a:ext>
            </a:extLst>
          </p:cNvPr>
          <p:cNvSpPr>
            <a:spLocks noGrp="1"/>
          </p:cNvSpPr>
          <p:nvPr>
            <p:ph type="sldNum" sz="quarter" idx="12"/>
          </p:nvPr>
        </p:nvSpPr>
        <p:spPr/>
        <p:txBody>
          <a:bodyPr/>
          <a:lstStyle/>
          <a:p>
            <a:fld id="{A777DB72-1736-4296-B1EA-F17D7FA22584}" type="slidenum">
              <a:rPr lang="en-CA" smtClean="0"/>
              <a:t>‹#›</a:t>
            </a:fld>
            <a:endParaRPr lang="en-CA"/>
          </a:p>
        </p:txBody>
      </p:sp>
    </p:spTree>
    <p:extLst>
      <p:ext uri="{BB962C8B-B14F-4D97-AF65-F5344CB8AC3E}">
        <p14:creationId xmlns:p14="http://schemas.microsoft.com/office/powerpoint/2010/main" val="1823911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F47C8-9C9D-7737-2369-67B2182806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A703E5FD-4179-7348-EB72-2193EFDE74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A110F137-2FDD-FE26-09DE-11D2E2F7FD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772702-573F-8FE4-154B-BBCD56F02B7A}"/>
              </a:ext>
            </a:extLst>
          </p:cNvPr>
          <p:cNvSpPr>
            <a:spLocks noGrp="1"/>
          </p:cNvSpPr>
          <p:nvPr>
            <p:ph type="dt" sz="half" idx="10"/>
          </p:nvPr>
        </p:nvSpPr>
        <p:spPr/>
        <p:txBody>
          <a:bodyPr/>
          <a:lstStyle/>
          <a:p>
            <a:fld id="{068F2A20-323A-4D71-9C35-95056F5E79F9}" type="datetimeFigureOut">
              <a:rPr lang="en-CA" smtClean="0"/>
              <a:t>2025-08-16</a:t>
            </a:fld>
            <a:endParaRPr lang="en-CA"/>
          </a:p>
        </p:txBody>
      </p:sp>
      <p:sp>
        <p:nvSpPr>
          <p:cNvPr id="6" name="Footer Placeholder 5">
            <a:extLst>
              <a:ext uri="{FF2B5EF4-FFF2-40B4-BE49-F238E27FC236}">
                <a16:creationId xmlns:a16="http://schemas.microsoft.com/office/drawing/2014/main" id="{B3BB068F-2181-B14A-5659-3E2108402A2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F2AFA556-30AC-9875-15EF-2152CA2A5B54}"/>
              </a:ext>
            </a:extLst>
          </p:cNvPr>
          <p:cNvSpPr>
            <a:spLocks noGrp="1"/>
          </p:cNvSpPr>
          <p:nvPr>
            <p:ph type="sldNum" sz="quarter" idx="12"/>
          </p:nvPr>
        </p:nvSpPr>
        <p:spPr/>
        <p:txBody>
          <a:bodyPr/>
          <a:lstStyle/>
          <a:p>
            <a:fld id="{A777DB72-1736-4296-B1EA-F17D7FA22584}" type="slidenum">
              <a:rPr lang="en-CA" smtClean="0"/>
              <a:t>‹#›</a:t>
            </a:fld>
            <a:endParaRPr lang="en-CA"/>
          </a:p>
        </p:txBody>
      </p:sp>
    </p:spTree>
    <p:extLst>
      <p:ext uri="{BB962C8B-B14F-4D97-AF65-F5344CB8AC3E}">
        <p14:creationId xmlns:p14="http://schemas.microsoft.com/office/powerpoint/2010/main" val="1648729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B8D4B0-8FF0-67F0-02EA-A04FE2914B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55D84E67-0635-CBC7-96DC-A055EC6338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6F8A16F-ADAA-2D54-9480-7F5652ED05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68F2A20-323A-4D71-9C35-95056F5E79F9}" type="datetimeFigureOut">
              <a:rPr lang="en-CA" smtClean="0"/>
              <a:t>2025-08-16</a:t>
            </a:fld>
            <a:endParaRPr lang="en-CA"/>
          </a:p>
        </p:txBody>
      </p:sp>
      <p:sp>
        <p:nvSpPr>
          <p:cNvPr id="5" name="Footer Placeholder 4">
            <a:extLst>
              <a:ext uri="{FF2B5EF4-FFF2-40B4-BE49-F238E27FC236}">
                <a16:creationId xmlns:a16="http://schemas.microsoft.com/office/drawing/2014/main" id="{651CB2FD-232A-10B8-3019-4F8D9397A5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Slide Number Placeholder 5">
            <a:extLst>
              <a:ext uri="{FF2B5EF4-FFF2-40B4-BE49-F238E27FC236}">
                <a16:creationId xmlns:a16="http://schemas.microsoft.com/office/drawing/2014/main" id="{C6F20F3A-3EC0-A867-8469-504AE7AA3E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777DB72-1736-4296-B1EA-F17D7FA22584}" type="slidenum">
              <a:rPr lang="en-CA" smtClean="0"/>
              <a:t>‹#›</a:t>
            </a:fld>
            <a:endParaRPr lang="en-CA"/>
          </a:p>
        </p:txBody>
      </p:sp>
    </p:spTree>
    <p:extLst>
      <p:ext uri="{BB962C8B-B14F-4D97-AF65-F5344CB8AC3E}">
        <p14:creationId xmlns:p14="http://schemas.microsoft.com/office/powerpoint/2010/main" val="30108820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119.jp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126.jp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128.jp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image" Target="../media/image132.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image" Target="../media/image146.jp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156.jp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image" Target="../media/image158.jpe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image" Target="../media/image159.jp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academy.darkex.com/education/what-is-a-block-producer/?utm_source=chatgpt.com" TargetMode="Externa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5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hyperlink" Target="https://www.frontiersin.org/articles/10.3389/fbloc.2020.00012/full" TargetMode="External"/><Relationship Id="rId2" Type="http://schemas.openxmlformats.org/officeDocument/2006/relationships/image" Target="../media/image49.jp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102.svg"/><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5352" y="350196"/>
            <a:ext cx="3485178" cy="1624520"/>
          </a:xfrm>
        </p:spPr>
        <p:txBody>
          <a:bodyPr anchor="ctr">
            <a:normAutofit/>
          </a:bodyPr>
          <a:lstStyle/>
          <a:p>
            <a:r>
              <a:rPr lang="en-CA" sz="3500"/>
              <a:t>Blockchain Dictionary Project</a:t>
            </a:r>
          </a:p>
        </p:txBody>
      </p:sp>
      <p:graphicFrame>
        <p:nvGraphicFramePr>
          <p:cNvPr id="13" name="Content Placeholder 2">
            <a:extLst>
              <a:ext uri="{FF2B5EF4-FFF2-40B4-BE49-F238E27FC236}">
                <a16:creationId xmlns:a16="http://schemas.microsoft.com/office/drawing/2014/main" id="{4EE73D25-9F4B-A425-6B47-BEA22732E5AB}"/>
              </a:ext>
            </a:extLst>
          </p:cNvPr>
          <p:cNvGraphicFramePr>
            <a:graphicFrameLocks noGrp="1"/>
          </p:cNvGraphicFramePr>
          <p:nvPr>
            <p:ph idx="1"/>
          </p:nvPr>
        </p:nvGraphicFramePr>
        <p:xfrm>
          <a:off x="1524001" y="2269990"/>
          <a:ext cx="4500919" cy="42218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Black and white molecular model">
            <a:extLst>
              <a:ext uri="{FF2B5EF4-FFF2-40B4-BE49-F238E27FC236}">
                <a16:creationId xmlns:a16="http://schemas.microsoft.com/office/drawing/2014/main" id="{5A9B2D54-E0A4-7270-57F1-9416A9F48A3B}"/>
              </a:ext>
            </a:extLst>
          </p:cNvPr>
          <p:cNvPicPr>
            <a:picLocks noChangeAspect="1"/>
          </p:cNvPicPr>
          <p:nvPr/>
        </p:nvPicPr>
        <p:blipFill>
          <a:blip r:embed="rId8"/>
          <a:srcRect l="18720" r="43738"/>
          <a:stretch>
            <a:fillRect/>
          </a:stretch>
        </p:blipFill>
        <p:spPr>
          <a:xfrm>
            <a:off x="6096000" y="1"/>
            <a:ext cx="4577118" cy="6858000"/>
          </a:xfrm>
          <a:prstGeom prst="rect">
            <a:avLst/>
          </a:prstGeom>
        </p:spPr>
      </p:pic>
      <p:sp>
        <p:nvSpPr>
          <p:cNvPr id="4" name="TextBox 3">
            <a:extLst>
              <a:ext uri="{FF2B5EF4-FFF2-40B4-BE49-F238E27FC236}">
                <a16:creationId xmlns:a16="http://schemas.microsoft.com/office/drawing/2014/main" id="{8282DDC8-3AE4-221B-CF1E-163C620D2288}"/>
              </a:ext>
            </a:extLst>
          </p:cNvPr>
          <p:cNvSpPr txBox="1"/>
          <p:nvPr/>
        </p:nvSpPr>
        <p:spPr>
          <a:xfrm>
            <a:off x="1579882" y="6253232"/>
            <a:ext cx="3057673" cy="707886"/>
          </a:xfrm>
          <a:prstGeom prst="rect">
            <a:avLst/>
          </a:prstGeom>
          <a:noFill/>
        </p:spPr>
        <p:txBody>
          <a:bodyPr wrap="square" rtlCol="0">
            <a:spAutoFit/>
          </a:bodyPr>
          <a:lstStyle/>
          <a:p>
            <a:r>
              <a:rPr lang="en-CA" sz="2000" b="1" dirty="0"/>
              <a:t>Name – Deepak Barwal</a:t>
            </a:r>
          </a:p>
          <a:p>
            <a:r>
              <a:rPr lang="en-CA" sz="2000" b="1" dirty="0"/>
              <a:t>Id-  101531741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354CA-A1CB-7471-196C-2DBEA5EF1E23}"/>
              </a:ext>
            </a:extLst>
          </p:cNvPr>
          <p:cNvSpPr>
            <a:spLocks noGrp="1"/>
          </p:cNvSpPr>
          <p:nvPr>
            <p:ph type="title"/>
          </p:nvPr>
        </p:nvSpPr>
        <p:spPr/>
        <p:txBody>
          <a:bodyPr/>
          <a:lstStyle/>
          <a:p>
            <a:r>
              <a:rPr lang="en-CA" b="1" dirty="0"/>
              <a:t>Audit (Blockchain or Smart Contract)</a:t>
            </a:r>
            <a:endParaRPr lang="en-CA" dirty="0"/>
          </a:p>
        </p:txBody>
      </p:sp>
      <p:sp>
        <p:nvSpPr>
          <p:cNvPr id="3" name="Content Placeholder 2">
            <a:extLst>
              <a:ext uri="{FF2B5EF4-FFF2-40B4-BE49-F238E27FC236}">
                <a16:creationId xmlns:a16="http://schemas.microsoft.com/office/drawing/2014/main" id="{964705F8-497E-9BE8-773B-236F1C9231C6}"/>
              </a:ext>
            </a:extLst>
          </p:cNvPr>
          <p:cNvSpPr>
            <a:spLocks noGrp="1"/>
          </p:cNvSpPr>
          <p:nvPr>
            <p:ph sz="half" idx="1"/>
          </p:nvPr>
        </p:nvSpPr>
        <p:spPr/>
        <p:txBody>
          <a:bodyPr>
            <a:normAutofit fontScale="85000" lnSpcReduction="10000"/>
          </a:bodyPr>
          <a:lstStyle/>
          <a:p>
            <a:r>
              <a:rPr lang="en-CA" b="1" dirty="0"/>
              <a:t>Beginner:</a:t>
            </a:r>
            <a:r>
              <a:rPr lang="en-CA" dirty="0"/>
              <a:t/>
            </a:r>
            <a:r>
              <a:rPr lang="en-US" dirty="0"/>
              <a:t>A systematic review of blockchain code to ensure security and correctness.</a:t>
            </a:r>
            <a:br>
              <a:rPr lang="en-US" dirty="0"/>
            </a:br>
            <a:r>
              <a:rPr lang="en-US" dirty="0"/>
              <a:t>It checks for vulnerabilities, logical errors, and inefficiencies.</a:t>
            </a:r>
            <a:br>
              <a:rPr lang="en-US" dirty="0"/>
            </a:br>
            <a:r>
              <a:rPr lang="en-US" dirty="0"/>
              <a:t>Audits reduce the risk of hacks or system failures after launch.</a:t>
            </a:r>
            <a:endParaRPr lang="en-CA" dirty="0"/>
          </a:p>
        </p:txBody>
      </p:sp>
      <p:sp>
        <p:nvSpPr>
          <p:cNvPr id="4" name="Content Placeholder 3">
            <a:extLst>
              <a:ext uri="{FF2B5EF4-FFF2-40B4-BE49-F238E27FC236}">
                <a16:creationId xmlns:a16="http://schemas.microsoft.com/office/drawing/2014/main" id="{4107E29E-BC98-4BEB-DD94-C28033175735}"/>
              </a:ext>
            </a:extLst>
          </p:cNvPr>
          <p:cNvSpPr>
            <a:spLocks noGrp="1"/>
          </p:cNvSpPr>
          <p:nvPr>
            <p:ph sz="half" idx="2"/>
          </p:nvPr>
        </p:nvSpPr>
        <p:spPr/>
        <p:txBody>
          <a:bodyPr>
            <a:normAutofit fontScale="85000" lnSpcReduction="10000"/>
          </a:bodyPr>
          <a:lstStyle/>
          <a:p>
            <a:r>
              <a:rPr lang="en-US" b="1" dirty="0"/>
              <a:t>Intermediate:</a:t>
            </a:r>
            <a:r>
              <a:rPr lang="en-US" dirty="0"/>
              <a:t> A blockchain or smart contract audit is a thorough review of code and system configurations for vulnerabilities.</a:t>
            </a:r>
            <a:br>
              <a:rPr lang="en-US" dirty="0"/>
            </a:br>
            <a:r>
              <a:rPr lang="en-US" dirty="0"/>
              <a:t>Audits check for security issues like reentrancy attacks, integer overflows, and access control flaws.</a:t>
            </a:r>
            <a:br>
              <a:rPr lang="en-US" dirty="0"/>
            </a:br>
            <a:r>
              <a:rPr lang="en-US" dirty="0"/>
              <a:t>They can be performed manually by security experts or through automated static analysis tools.</a:t>
            </a:r>
            <a:br>
              <a:rPr lang="en-US" dirty="0"/>
            </a:br>
            <a:r>
              <a:rPr lang="en-US" dirty="0"/>
              <a:t>Regular audits are essential for DeFi platforms, as a single flaw can lead to major financial losses.</a:t>
            </a:r>
            <a:endParaRPr lang="en-CA" dirty="0"/>
          </a:p>
        </p:txBody>
      </p:sp>
      <p:sp>
        <p:nvSpPr>
          <p:cNvPr id="6" name="TextBox 5">
            <a:extLst>
              <a:ext uri="{FF2B5EF4-FFF2-40B4-BE49-F238E27FC236}">
                <a16:creationId xmlns:a16="http://schemas.microsoft.com/office/drawing/2014/main" id="{C3499641-0C02-4A57-D428-6EE9166476AD}"/>
              </a:ext>
            </a:extLst>
          </p:cNvPr>
          <p:cNvSpPr txBox="1"/>
          <p:nvPr/>
        </p:nvSpPr>
        <p:spPr>
          <a:xfrm>
            <a:off x="180975" y="6483906"/>
            <a:ext cx="6336478" cy="369332"/>
          </a:xfrm>
          <a:prstGeom prst="rect">
            <a:avLst/>
          </a:prstGeom>
          <a:noFill/>
        </p:spPr>
        <p:txBody>
          <a:bodyPr wrap="none" rtlCol="0">
            <a:spAutoFit/>
          </a:bodyPr>
          <a:lstStyle/>
          <a:p>
            <a:r>
              <a:rPr lang="en-CA" dirty="0"/>
              <a:t>Video  URL:  https://www.youtube.com/watch?v=L8eG_TbxRVI</a:t>
            </a:r>
          </a:p>
        </p:txBody>
      </p:sp>
      <p:pic>
        <p:nvPicPr>
          <p:cNvPr id="5" name="Picture 4" descr="A diagram of blockchain technology&#10;&#10;AI-generated content may be incorrect.">
            <a:extLst>
              <a:ext uri="{FF2B5EF4-FFF2-40B4-BE49-F238E27FC236}">
                <a16:creationId xmlns:a16="http://schemas.microsoft.com/office/drawing/2014/main" id="{E0057292-F242-ABA4-BA9B-E64A43A005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3955461"/>
            <a:ext cx="4592606" cy="2537414"/>
          </a:xfrm>
          <a:prstGeom prst="rect">
            <a:avLst/>
          </a:prstGeom>
        </p:spPr>
      </p:pic>
    </p:spTree>
    <p:extLst>
      <p:ext uri="{BB962C8B-B14F-4D97-AF65-F5344CB8AC3E}">
        <p14:creationId xmlns:p14="http://schemas.microsoft.com/office/powerpoint/2010/main" val="405727855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FEDA4-713F-2C0C-DC18-B01CE119CAF8}"/>
              </a:ext>
            </a:extLst>
          </p:cNvPr>
          <p:cNvSpPr>
            <a:spLocks noGrp="1"/>
          </p:cNvSpPr>
          <p:nvPr>
            <p:ph type="title"/>
          </p:nvPr>
        </p:nvSpPr>
        <p:spPr/>
        <p:txBody>
          <a:bodyPr/>
          <a:lstStyle/>
          <a:p>
            <a:r>
              <a:rPr lang="en-CA" dirty="0"/>
              <a:t>NFT (Non-Fungible Token)</a:t>
            </a:r>
          </a:p>
        </p:txBody>
      </p:sp>
      <p:sp>
        <p:nvSpPr>
          <p:cNvPr id="3" name="Content Placeholder 2">
            <a:extLst>
              <a:ext uri="{FF2B5EF4-FFF2-40B4-BE49-F238E27FC236}">
                <a16:creationId xmlns:a16="http://schemas.microsoft.com/office/drawing/2014/main" id="{DA967AA4-9A8A-B6AF-8DA8-77AD0CA089A5}"/>
              </a:ext>
            </a:extLst>
          </p:cNvPr>
          <p:cNvSpPr>
            <a:spLocks noGrp="1"/>
          </p:cNvSpPr>
          <p:nvPr>
            <p:ph sz="half" idx="1"/>
          </p:nvPr>
        </p:nvSpPr>
        <p:spPr>
          <a:xfrm>
            <a:off x="838200" y="1825625"/>
            <a:ext cx="5257800" cy="2177415"/>
          </a:xfrm>
        </p:spPr>
        <p:txBody>
          <a:bodyPr>
            <a:normAutofit fontScale="92500" lnSpcReduction="20000"/>
          </a:bodyPr>
          <a:lstStyle/>
          <a:p>
            <a:r>
              <a:rPr lang="en-CA" b="1" dirty="0"/>
              <a:t>Beginner:</a:t>
            </a:r>
            <a:r>
              <a:rPr lang="en-CA" dirty="0"/>
              <a:t/>
            </a:r>
            <a:r>
              <a:rPr lang="en-US" dirty="0"/>
              <a:t>An NFT is a unique digital asset stored on a blockchain.</a:t>
            </a:r>
            <a:br>
              <a:rPr lang="en-US" dirty="0"/>
            </a:br>
            <a:r>
              <a:rPr lang="en-US" dirty="0"/>
              <a:t>It can represent art, collectibles, or game items.</a:t>
            </a:r>
            <a:br>
              <a:rPr lang="en-US" dirty="0"/>
            </a:br>
            <a:r>
              <a:rPr lang="en-US" dirty="0"/>
              <a:t>Example: A one-of-a-kind digital painting.</a:t>
            </a:r>
            <a:endParaRPr lang="en-CA" dirty="0"/>
          </a:p>
        </p:txBody>
      </p:sp>
      <p:sp>
        <p:nvSpPr>
          <p:cNvPr id="4" name="Content Placeholder 3">
            <a:extLst>
              <a:ext uri="{FF2B5EF4-FFF2-40B4-BE49-F238E27FC236}">
                <a16:creationId xmlns:a16="http://schemas.microsoft.com/office/drawing/2014/main" id="{2B84F4DA-E7E9-44FC-19BD-B8BB2698C78C}"/>
              </a:ext>
            </a:extLst>
          </p:cNvPr>
          <p:cNvSpPr>
            <a:spLocks noGrp="1"/>
          </p:cNvSpPr>
          <p:nvPr>
            <p:ph sz="half" idx="2"/>
          </p:nvPr>
        </p:nvSpPr>
        <p:spPr/>
        <p:txBody>
          <a:bodyPr>
            <a:normAutofit fontScale="92500" lnSpcReduction="20000"/>
          </a:bodyPr>
          <a:lstStyle/>
          <a:p>
            <a:r>
              <a:rPr lang="en-US" b="1" dirty="0"/>
              <a:t>Intermediate:</a:t>
            </a:r>
            <a:r>
              <a:rPr lang="en-US" dirty="0"/>
              <a:t> NFTs are unique cryptographic tokens on a blockchain that represent ownership of digital or physical assets. Unlike fungible tokens, each NFT is distinct and cannot be exchanged on a 1:1 basis. They are widely used in art, collectibles, gaming, and real estate. NFTs rely on standards like ERC-721 and ERC-1155 on Ethereum.</a:t>
            </a:r>
            <a:endParaRPr lang="en-CA" dirty="0"/>
          </a:p>
        </p:txBody>
      </p:sp>
      <p:pic>
        <p:nvPicPr>
          <p:cNvPr id="5" name="Picture 4" descr="A diagram of a blockchain&#10;&#10;AI-generated content may be incorrect.">
            <a:extLst>
              <a:ext uri="{FF2B5EF4-FFF2-40B4-BE49-F238E27FC236}">
                <a16:creationId xmlns:a16="http://schemas.microsoft.com/office/drawing/2014/main" id="{253BDF60-7489-714E-5D20-1DB6CC7D67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517" y="3821523"/>
            <a:ext cx="4380563" cy="2952499"/>
          </a:xfrm>
          <a:prstGeom prst="rect">
            <a:avLst/>
          </a:prstGeom>
        </p:spPr>
      </p:pic>
    </p:spTree>
    <p:extLst>
      <p:ext uri="{BB962C8B-B14F-4D97-AF65-F5344CB8AC3E}">
        <p14:creationId xmlns:p14="http://schemas.microsoft.com/office/powerpoint/2010/main" val="34478535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190C7-9092-2CAD-62CE-96CEF62AE4B9}"/>
              </a:ext>
            </a:extLst>
          </p:cNvPr>
          <p:cNvSpPr>
            <a:spLocks noGrp="1"/>
          </p:cNvSpPr>
          <p:nvPr>
            <p:ph type="title"/>
          </p:nvPr>
        </p:nvSpPr>
        <p:spPr/>
        <p:txBody>
          <a:bodyPr/>
          <a:lstStyle/>
          <a:p>
            <a:r>
              <a:rPr lang="en-CA" dirty="0"/>
              <a:t>Non-Fungible Assets</a:t>
            </a:r>
          </a:p>
        </p:txBody>
      </p:sp>
      <p:sp>
        <p:nvSpPr>
          <p:cNvPr id="3" name="Content Placeholder 2">
            <a:extLst>
              <a:ext uri="{FF2B5EF4-FFF2-40B4-BE49-F238E27FC236}">
                <a16:creationId xmlns:a16="http://schemas.microsoft.com/office/drawing/2014/main" id="{E60C96A6-97AE-588C-278E-8714672A8F1D}"/>
              </a:ext>
            </a:extLst>
          </p:cNvPr>
          <p:cNvSpPr>
            <a:spLocks noGrp="1"/>
          </p:cNvSpPr>
          <p:nvPr>
            <p:ph sz="half" idx="1"/>
          </p:nvPr>
        </p:nvSpPr>
        <p:spPr>
          <a:xfrm>
            <a:off x="838200" y="1825625"/>
            <a:ext cx="5334000" cy="1842135"/>
          </a:xfrm>
        </p:spPr>
        <p:txBody>
          <a:bodyPr>
            <a:normAutofit fontScale="77500" lnSpcReduction="20000"/>
          </a:bodyPr>
          <a:lstStyle/>
          <a:p>
            <a:r>
              <a:rPr lang="en-CA" b="1" dirty="0"/>
              <a:t>Beginner:</a:t>
            </a:r>
            <a:r>
              <a:rPr lang="en-CA" dirty="0"/>
              <a:t/>
            </a:r>
            <a:r>
              <a:rPr lang="en-US" dirty="0"/>
              <a:t>Non-fungible assets are unique items that can’t be exchanged 1:1.</a:t>
            </a:r>
            <a:br>
              <a:rPr lang="en-US" dirty="0"/>
            </a:br>
            <a:r>
              <a:rPr lang="en-US" dirty="0"/>
              <a:t>They have distinct value and properties.</a:t>
            </a:r>
            <a:br>
              <a:rPr lang="en-US" dirty="0"/>
            </a:br>
            <a:r>
              <a:rPr lang="en-US" dirty="0"/>
              <a:t>Example: A rare baseball card or a unique NFT.</a:t>
            </a:r>
            <a:endParaRPr lang="en-CA" dirty="0"/>
          </a:p>
        </p:txBody>
      </p:sp>
      <p:sp>
        <p:nvSpPr>
          <p:cNvPr id="4" name="Content Placeholder 3">
            <a:extLst>
              <a:ext uri="{FF2B5EF4-FFF2-40B4-BE49-F238E27FC236}">
                <a16:creationId xmlns:a16="http://schemas.microsoft.com/office/drawing/2014/main" id="{06AAF926-3618-B9F9-A9AD-92DAE41F24C4}"/>
              </a:ext>
            </a:extLst>
          </p:cNvPr>
          <p:cNvSpPr>
            <a:spLocks noGrp="1"/>
          </p:cNvSpPr>
          <p:nvPr>
            <p:ph sz="half" idx="2"/>
          </p:nvPr>
        </p:nvSpPr>
        <p:spPr/>
        <p:txBody>
          <a:bodyPr>
            <a:normAutofit fontScale="77500" lnSpcReduction="20000"/>
          </a:bodyPr>
          <a:lstStyle/>
          <a:p>
            <a:r>
              <a:rPr lang="en-US" b="1" dirty="0"/>
              <a:t>Intermediate:</a:t>
            </a:r>
            <a:r>
              <a:rPr lang="en-US" dirty="0"/>
              <a:t> Non-fungible assets are items with unique characteristics that make them irreplaceable and indivisible. They can be physical (real estate, art) or digital (NFTs). Their uniqueness and scarcity give them individual market value. Blockchain ensures transparent ownership, provenance, and transferability of these assets.</a:t>
            </a:r>
            <a:endParaRPr lang="en-CA" dirty="0"/>
          </a:p>
        </p:txBody>
      </p:sp>
      <p:pic>
        <p:nvPicPr>
          <p:cNvPr id="5" name="Picture 4" descr="A diagram of a company's health care system&#10;&#10;AI-generated content may be incorrect.">
            <a:extLst>
              <a:ext uri="{FF2B5EF4-FFF2-40B4-BE49-F238E27FC236}">
                <a16:creationId xmlns:a16="http://schemas.microsoft.com/office/drawing/2014/main" id="{DFA0B404-429B-9C5A-EE49-53FFBD4B7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094" y="3330013"/>
            <a:ext cx="6001332" cy="3426070"/>
          </a:xfrm>
          <a:prstGeom prst="rect">
            <a:avLst/>
          </a:prstGeom>
        </p:spPr>
      </p:pic>
    </p:spTree>
    <p:extLst>
      <p:ext uri="{BB962C8B-B14F-4D97-AF65-F5344CB8AC3E}">
        <p14:creationId xmlns:p14="http://schemas.microsoft.com/office/powerpoint/2010/main" val="23338991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95BAB-78A1-0393-23B2-1D7F76F0178B}"/>
              </a:ext>
            </a:extLst>
          </p:cNvPr>
          <p:cNvSpPr>
            <a:spLocks noGrp="1"/>
          </p:cNvSpPr>
          <p:nvPr>
            <p:ph type="title"/>
          </p:nvPr>
        </p:nvSpPr>
        <p:spPr/>
        <p:txBody>
          <a:bodyPr/>
          <a:lstStyle/>
          <a:p>
            <a:r>
              <a:rPr lang="en-CA" dirty="0"/>
              <a:t>Membership Service Provider (MSP)</a:t>
            </a:r>
          </a:p>
        </p:txBody>
      </p:sp>
      <p:sp>
        <p:nvSpPr>
          <p:cNvPr id="3" name="Content Placeholder 2">
            <a:extLst>
              <a:ext uri="{FF2B5EF4-FFF2-40B4-BE49-F238E27FC236}">
                <a16:creationId xmlns:a16="http://schemas.microsoft.com/office/drawing/2014/main" id="{CEF2178E-0542-82E6-E670-1DEE147194E0}"/>
              </a:ext>
            </a:extLst>
          </p:cNvPr>
          <p:cNvSpPr>
            <a:spLocks noGrp="1"/>
          </p:cNvSpPr>
          <p:nvPr>
            <p:ph sz="half" idx="1"/>
          </p:nvPr>
        </p:nvSpPr>
        <p:spPr/>
        <p:txBody>
          <a:bodyPr>
            <a:normAutofit fontScale="92500" lnSpcReduction="10000"/>
          </a:bodyPr>
          <a:lstStyle/>
          <a:p>
            <a:r>
              <a:rPr lang="en-CA" b="1" dirty="0"/>
              <a:t>Beginner:</a:t>
            </a:r>
            <a:r>
              <a:rPr lang="en-CA" dirty="0"/>
              <a:t/>
            </a:r>
            <a:r>
              <a:rPr lang="en-US" dirty="0"/>
              <a:t>An MSP manages identities and permissions in Hyperledger Fabric.</a:t>
            </a:r>
            <a:br>
              <a:rPr lang="en-US" dirty="0"/>
            </a:br>
            <a:r>
              <a:rPr lang="en-US" dirty="0"/>
              <a:t>It issues certificates for network participants.</a:t>
            </a:r>
            <a:br>
              <a:rPr lang="en-US" dirty="0"/>
            </a:br>
            <a:r>
              <a:rPr lang="en-US" dirty="0"/>
              <a:t>Example: A business onboarding new blockchain members.</a:t>
            </a:r>
            <a:endParaRPr lang="en-CA" dirty="0"/>
          </a:p>
        </p:txBody>
      </p:sp>
      <p:sp>
        <p:nvSpPr>
          <p:cNvPr id="4" name="Content Placeholder 3">
            <a:extLst>
              <a:ext uri="{FF2B5EF4-FFF2-40B4-BE49-F238E27FC236}">
                <a16:creationId xmlns:a16="http://schemas.microsoft.com/office/drawing/2014/main" id="{B4C253F0-7134-B712-8222-AEBC58E6A9A0}"/>
              </a:ext>
            </a:extLst>
          </p:cNvPr>
          <p:cNvSpPr>
            <a:spLocks noGrp="1"/>
          </p:cNvSpPr>
          <p:nvPr>
            <p:ph sz="half" idx="2"/>
          </p:nvPr>
        </p:nvSpPr>
        <p:spPr/>
        <p:txBody>
          <a:bodyPr>
            <a:normAutofit fontScale="92500" lnSpcReduction="10000"/>
          </a:bodyPr>
          <a:lstStyle/>
          <a:p>
            <a:r>
              <a:rPr lang="en-US" b="1" dirty="0"/>
              <a:t>Intermediate:</a:t>
            </a:r>
            <a:r>
              <a:rPr lang="en-US" dirty="0"/>
              <a:t> An MSP is a component in Hyperledger Fabric that manages identities, roles, and permissions of participants in a blockchain network. It defines how members are authenticated and authorized. MSPs use X.509 certificates for identity management. They ensure that only trusted nodes can endorse, validate, and commit transactions.</a:t>
            </a:r>
            <a:endParaRPr lang="en-CA" dirty="0"/>
          </a:p>
        </p:txBody>
      </p:sp>
      <p:pic>
        <p:nvPicPr>
          <p:cNvPr id="5" name="Picture 4" descr="A diagram of a service provider&#10;&#10;AI-generated content may be incorrect.">
            <a:extLst>
              <a:ext uri="{FF2B5EF4-FFF2-40B4-BE49-F238E27FC236}">
                <a16:creationId xmlns:a16="http://schemas.microsoft.com/office/drawing/2014/main" id="{F4E1B965-5692-BF27-8789-DE9FC2598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4113660"/>
            <a:ext cx="4938713" cy="2198240"/>
          </a:xfrm>
          <a:prstGeom prst="rect">
            <a:avLst/>
          </a:prstGeom>
        </p:spPr>
      </p:pic>
    </p:spTree>
    <p:extLst>
      <p:ext uri="{BB962C8B-B14F-4D97-AF65-F5344CB8AC3E}">
        <p14:creationId xmlns:p14="http://schemas.microsoft.com/office/powerpoint/2010/main" val="37526961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C6FC0-F9DA-C467-496B-F96B3F13BC6A}"/>
              </a:ext>
            </a:extLst>
          </p:cNvPr>
          <p:cNvSpPr>
            <a:spLocks noGrp="1"/>
          </p:cNvSpPr>
          <p:nvPr>
            <p:ph type="title"/>
          </p:nvPr>
        </p:nvSpPr>
        <p:spPr/>
        <p:txBody>
          <a:bodyPr/>
          <a:lstStyle/>
          <a:p>
            <a:r>
              <a:rPr lang="en-CA" dirty="0"/>
              <a:t>Network </a:t>
            </a:r>
            <a:r>
              <a:rPr lang="en-CA" dirty="0" err="1"/>
              <a:t>Hashrate</a:t>
            </a:r>
            <a:endParaRPr lang="en-CA" dirty="0"/>
          </a:p>
        </p:txBody>
      </p:sp>
      <p:sp>
        <p:nvSpPr>
          <p:cNvPr id="3" name="Content Placeholder 2">
            <a:extLst>
              <a:ext uri="{FF2B5EF4-FFF2-40B4-BE49-F238E27FC236}">
                <a16:creationId xmlns:a16="http://schemas.microsoft.com/office/drawing/2014/main" id="{AE1E8F88-8D05-FB33-D410-75A40E890E21}"/>
              </a:ext>
            </a:extLst>
          </p:cNvPr>
          <p:cNvSpPr>
            <a:spLocks noGrp="1"/>
          </p:cNvSpPr>
          <p:nvPr>
            <p:ph sz="half" idx="1"/>
          </p:nvPr>
        </p:nvSpPr>
        <p:spPr/>
        <p:txBody>
          <a:bodyPr>
            <a:normAutofit lnSpcReduction="10000"/>
          </a:bodyPr>
          <a:lstStyle/>
          <a:p>
            <a:r>
              <a:rPr lang="en-CA" b="1" dirty="0"/>
              <a:t>Beginner:</a:t>
            </a:r>
            <a:r>
              <a:rPr lang="en-CA" dirty="0"/>
              <a:t/>
            </a:r>
            <a:r>
              <a:rPr lang="en-US" dirty="0"/>
              <a:t>Network </a:t>
            </a:r>
            <a:r>
              <a:rPr lang="en-US" dirty="0" err="1"/>
              <a:t>hashrate</a:t>
            </a:r>
            <a:r>
              <a:rPr lang="en-US" dirty="0"/>
              <a:t> is the total computing power in a blockchain network.</a:t>
            </a:r>
            <a:br>
              <a:rPr lang="en-US" dirty="0"/>
            </a:br>
            <a:r>
              <a:rPr lang="en-US" dirty="0"/>
              <a:t>It shows how secure and competitive mining is.</a:t>
            </a:r>
            <a:br>
              <a:rPr lang="en-US" dirty="0"/>
            </a:br>
            <a:r>
              <a:rPr lang="en-US" dirty="0"/>
              <a:t>Example: Bitcoin’s </a:t>
            </a:r>
            <a:r>
              <a:rPr lang="en-US" dirty="0" err="1"/>
              <a:t>hashrate</a:t>
            </a:r>
            <a:r>
              <a:rPr lang="en-US" dirty="0"/>
              <a:t> rising after more miners join.</a:t>
            </a:r>
            <a:endParaRPr lang="en-CA" dirty="0"/>
          </a:p>
        </p:txBody>
      </p:sp>
      <p:sp>
        <p:nvSpPr>
          <p:cNvPr id="4" name="Content Placeholder 3">
            <a:extLst>
              <a:ext uri="{FF2B5EF4-FFF2-40B4-BE49-F238E27FC236}">
                <a16:creationId xmlns:a16="http://schemas.microsoft.com/office/drawing/2014/main" id="{4B0251A3-3BFA-C97B-0852-96C90F59F6A4}"/>
              </a:ext>
            </a:extLst>
          </p:cNvPr>
          <p:cNvSpPr>
            <a:spLocks noGrp="1"/>
          </p:cNvSpPr>
          <p:nvPr>
            <p:ph sz="half" idx="2"/>
          </p:nvPr>
        </p:nvSpPr>
        <p:spPr/>
        <p:txBody>
          <a:bodyPr>
            <a:normAutofit lnSpcReduction="10000"/>
          </a:bodyPr>
          <a:lstStyle/>
          <a:p>
            <a:r>
              <a:rPr lang="en-US" b="1" dirty="0"/>
              <a:t>Intermediate:</a:t>
            </a:r>
            <a:r>
              <a:rPr lang="en-US" dirty="0"/>
              <a:t> Network </a:t>
            </a:r>
            <a:r>
              <a:rPr lang="en-US" dirty="0" err="1"/>
              <a:t>hashrate</a:t>
            </a:r>
            <a:r>
              <a:rPr lang="en-US" dirty="0"/>
              <a:t> is the total computational power used by all miners in a Proof of Work blockchain. It represents the number of hash operations performed per second. A higher </a:t>
            </a:r>
            <a:r>
              <a:rPr lang="en-US" dirty="0" err="1"/>
              <a:t>hashrate</a:t>
            </a:r>
            <a:r>
              <a:rPr lang="en-US" dirty="0"/>
              <a:t> makes the network more secure against 51% attacks. </a:t>
            </a:r>
            <a:r>
              <a:rPr lang="en-US" dirty="0" err="1"/>
              <a:t>Hashrate</a:t>
            </a:r>
            <a:r>
              <a:rPr lang="en-US" dirty="0"/>
              <a:t> also affects mining difficulty and profitability.</a:t>
            </a:r>
            <a:endParaRPr lang="en-CA" dirty="0"/>
          </a:p>
        </p:txBody>
      </p:sp>
      <p:pic>
        <p:nvPicPr>
          <p:cNvPr id="5" name="Picture 4" descr="A graph with orange and purple lines&#10;&#10;AI-generated content may be incorrect.">
            <a:extLst>
              <a:ext uri="{FF2B5EF4-FFF2-40B4-BE49-F238E27FC236}">
                <a16:creationId xmlns:a16="http://schemas.microsoft.com/office/drawing/2014/main" id="{54A0D4B8-0B69-01C7-0D64-F1AA714B84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4417285"/>
            <a:ext cx="4094480" cy="2283011"/>
          </a:xfrm>
          <a:prstGeom prst="rect">
            <a:avLst/>
          </a:prstGeom>
        </p:spPr>
      </p:pic>
    </p:spTree>
    <p:extLst>
      <p:ext uri="{BB962C8B-B14F-4D97-AF65-F5344CB8AC3E}">
        <p14:creationId xmlns:p14="http://schemas.microsoft.com/office/powerpoint/2010/main" val="27816340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55F2A-96D1-33E2-B5BC-DCD02B81359B}"/>
              </a:ext>
            </a:extLst>
          </p:cNvPr>
          <p:cNvSpPr>
            <a:spLocks noGrp="1"/>
          </p:cNvSpPr>
          <p:nvPr>
            <p:ph type="title"/>
          </p:nvPr>
        </p:nvSpPr>
        <p:spPr/>
        <p:txBody>
          <a:bodyPr/>
          <a:lstStyle/>
          <a:p>
            <a:r>
              <a:rPr lang="en-CA" dirty="0"/>
              <a:t>Node</a:t>
            </a:r>
          </a:p>
        </p:txBody>
      </p:sp>
      <p:sp>
        <p:nvSpPr>
          <p:cNvPr id="3" name="Content Placeholder 2">
            <a:extLst>
              <a:ext uri="{FF2B5EF4-FFF2-40B4-BE49-F238E27FC236}">
                <a16:creationId xmlns:a16="http://schemas.microsoft.com/office/drawing/2014/main" id="{48FA5A2C-E9F7-87B1-6279-3970230A34EB}"/>
              </a:ext>
            </a:extLst>
          </p:cNvPr>
          <p:cNvSpPr>
            <a:spLocks noGrp="1"/>
          </p:cNvSpPr>
          <p:nvPr>
            <p:ph sz="half" idx="1"/>
          </p:nvPr>
        </p:nvSpPr>
        <p:spPr>
          <a:xfrm>
            <a:off x="838200" y="1825625"/>
            <a:ext cx="5334000" cy="1923415"/>
          </a:xfrm>
        </p:spPr>
        <p:txBody>
          <a:bodyPr>
            <a:normAutofit fontScale="85000" lnSpcReduction="20000"/>
          </a:bodyPr>
          <a:lstStyle/>
          <a:p>
            <a:r>
              <a:rPr lang="en-CA" b="1" dirty="0"/>
              <a:t>Beginner:</a:t>
            </a:r>
            <a:r>
              <a:rPr lang="en-CA" dirty="0"/>
              <a:t/>
            </a:r>
            <a:r>
              <a:rPr lang="en-US" dirty="0"/>
              <a:t>A node is any computer that connects to a blockchain network.</a:t>
            </a:r>
            <a:br>
              <a:rPr lang="en-US" dirty="0"/>
            </a:br>
            <a:r>
              <a:rPr lang="en-US" dirty="0"/>
              <a:t>It stores data, shares updates, and may verify transactions.</a:t>
            </a:r>
            <a:br>
              <a:rPr lang="en-US" dirty="0"/>
            </a:br>
            <a:r>
              <a:rPr lang="en-US" dirty="0"/>
              <a:t>Example: Running an Ethereum node at home.</a:t>
            </a:r>
            <a:endParaRPr lang="en-CA" dirty="0"/>
          </a:p>
        </p:txBody>
      </p:sp>
      <p:sp>
        <p:nvSpPr>
          <p:cNvPr id="4" name="Content Placeholder 3">
            <a:extLst>
              <a:ext uri="{FF2B5EF4-FFF2-40B4-BE49-F238E27FC236}">
                <a16:creationId xmlns:a16="http://schemas.microsoft.com/office/drawing/2014/main" id="{C6F11A29-1B90-1A66-053B-4CFB5D0CF5AE}"/>
              </a:ext>
            </a:extLst>
          </p:cNvPr>
          <p:cNvSpPr>
            <a:spLocks noGrp="1"/>
          </p:cNvSpPr>
          <p:nvPr>
            <p:ph sz="half" idx="2"/>
          </p:nvPr>
        </p:nvSpPr>
        <p:spPr/>
        <p:txBody>
          <a:bodyPr>
            <a:normAutofit fontScale="85000" lnSpcReduction="20000"/>
          </a:bodyPr>
          <a:lstStyle/>
          <a:p>
            <a:r>
              <a:rPr lang="en-US" b="1" dirty="0"/>
              <a:t>Intermediate:</a:t>
            </a:r>
            <a:r>
              <a:rPr lang="en-US" dirty="0"/>
              <a:t> A node is any computer connected to a blockchain network that participates in transaction validation and data propagation. Full nodes store the entire blockchain and enforce consensus rules. Lightweight nodes (SPV) rely on full nodes for verification. Nodes ensure decentralization and redundancy across the network.</a:t>
            </a:r>
          </a:p>
          <a:p>
            <a:endParaRPr lang="en-CA" dirty="0"/>
          </a:p>
        </p:txBody>
      </p:sp>
      <p:pic>
        <p:nvPicPr>
          <p:cNvPr id="5" name="Content Placeholder 4" descr="A diagram of a blockchain network&#10;&#10;AI-generated content may be incorrect.">
            <a:extLst>
              <a:ext uri="{FF2B5EF4-FFF2-40B4-BE49-F238E27FC236}">
                <a16:creationId xmlns:a16="http://schemas.microsoft.com/office/drawing/2014/main" id="{67FD6F38-DF24-70B2-F6E7-5F308DCA6B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258" y="4254532"/>
            <a:ext cx="4702543" cy="2393208"/>
          </a:xfrm>
          <a:prstGeom prst="rect">
            <a:avLst/>
          </a:prstGeom>
        </p:spPr>
      </p:pic>
    </p:spTree>
    <p:extLst>
      <p:ext uri="{BB962C8B-B14F-4D97-AF65-F5344CB8AC3E}">
        <p14:creationId xmlns:p14="http://schemas.microsoft.com/office/powerpoint/2010/main" val="32805842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18005-BF94-DCA2-D2DD-9479675044F1}"/>
              </a:ext>
            </a:extLst>
          </p:cNvPr>
          <p:cNvSpPr>
            <a:spLocks noGrp="1"/>
          </p:cNvSpPr>
          <p:nvPr>
            <p:ph type="title"/>
          </p:nvPr>
        </p:nvSpPr>
        <p:spPr/>
        <p:txBody>
          <a:bodyPr/>
          <a:lstStyle/>
          <a:p>
            <a:r>
              <a:rPr lang="en-CA" dirty="0"/>
              <a:t>Nonce</a:t>
            </a:r>
          </a:p>
        </p:txBody>
      </p:sp>
      <p:sp>
        <p:nvSpPr>
          <p:cNvPr id="3" name="Content Placeholder 2">
            <a:extLst>
              <a:ext uri="{FF2B5EF4-FFF2-40B4-BE49-F238E27FC236}">
                <a16:creationId xmlns:a16="http://schemas.microsoft.com/office/drawing/2014/main" id="{C6A8B441-27CF-2D82-6C13-E6CDACC0C1A1}"/>
              </a:ext>
            </a:extLst>
          </p:cNvPr>
          <p:cNvSpPr>
            <a:spLocks noGrp="1"/>
          </p:cNvSpPr>
          <p:nvPr>
            <p:ph sz="half" idx="1"/>
          </p:nvPr>
        </p:nvSpPr>
        <p:spPr/>
        <p:txBody>
          <a:bodyPr>
            <a:normAutofit lnSpcReduction="10000"/>
          </a:bodyPr>
          <a:lstStyle/>
          <a:p>
            <a:r>
              <a:rPr lang="en-CA" b="1" dirty="0"/>
              <a:t>Beginner:</a:t>
            </a:r>
            <a:r>
              <a:rPr lang="en-CA" dirty="0"/>
              <a:t/>
            </a:r>
            <a:r>
              <a:rPr lang="en-US" dirty="0"/>
              <a:t>A nonce is a random number miners change to find a valid block hash.</a:t>
            </a:r>
            <a:br>
              <a:rPr lang="en-US" dirty="0"/>
            </a:br>
            <a:r>
              <a:rPr lang="en-US" dirty="0"/>
              <a:t>It’s used only once for security.</a:t>
            </a:r>
            <a:br>
              <a:rPr lang="en-US" dirty="0"/>
            </a:br>
            <a:r>
              <a:rPr lang="en-US" dirty="0"/>
              <a:t>Example: Adjusting the nonce in Bitcoin mining.</a:t>
            </a:r>
            <a:endParaRPr lang="en-CA" dirty="0"/>
          </a:p>
        </p:txBody>
      </p:sp>
      <p:sp>
        <p:nvSpPr>
          <p:cNvPr id="4" name="Content Placeholder 3">
            <a:extLst>
              <a:ext uri="{FF2B5EF4-FFF2-40B4-BE49-F238E27FC236}">
                <a16:creationId xmlns:a16="http://schemas.microsoft.com/office/drawing/2014/main" id="{F068870A-D84C-F5A4-56C2-02F45402618D}"/>
              </a:ext>
            </a:extLst>
          </p:cNvPr>
          <p:cNvSpPr>
            <a:spLocks noGrp="1"/>
          </p:cNvSpPr>
          <p:nvPr>
            <p:ph sz="half" idx="2"/>
          </p:nvPr>
        </p:nvSpPr>
        <p:spPr/>
        <p:txBody>
          <a:bodyPr>
            <a:normAutofit lnSpcReduction="10000"/>
          </a:bodyPr>
          <a:lstStyle/>
          <a:p>
            <a:r>
              <a:rPr lang="en-US" b="1" dirty="0"/>
              <a:t>Intermediate:</a:t>
            </a:r>
            <a:r>
              <a:rPr lang="en-US" dirty="0"/>
              <a:t> Nonce stands for "number used once," a variable in mining that miners change to find a valid block hash. In Proof of Work, miners repeatedly adjust the nonce until the hash meets difficulty requirements. The nonce ensures unpredictability and fairness in block creation. It is critical in preventing replay and double-spending attacks.</a:t>
            </a:r>
            <a:endParaRPr lang="en-CA" dirty="0"/>
          </a:p>
        </p:txBody>
      </p:sp>
      <p:pic>
        <p:nvPicPr>
          <p:cNvPr id="5" name="Content Placeholder 4" descr="A diagram of a blockchain&#10;&#10;AI-generated content may be incorrect.">
            <a:extLst>
              <a:ext uri="{FF2B5EF4-FFF2-40B4-BE49-F238E27FC236}">
                <a16:creationId xmlns:a16="http://schemas.microsoft.com/office/drawing/2014/main" id="{4E69E3CD-740D-D44C-665A-235024ECFA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9360" y="4200250"/>
            <a:ext cx="3929486" cy="2553134"/>
          </a:xfrm>
          <a:prstGeom prst="rect">
            <a:avLst/>
          </a:prstGeom>
        </p:spPr>
      </p:pic>
    </p:spTree>
    <p:extLst>
      <p:ext uri="{BB962C8B-B14F-4D97-AF65-F5344CB8AC3E}">
        <p14:creationId xmlns:p14="http://schemas.microsoft.com/office/powerpoint/2010/main" val="363802927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72AEF-16CE-6C5D-26CB-D3876B6433D6}"/>
              </a:ext>
            </a:extLst>
          </p:cNvPr>
          <p:cNvSpPr>
            <a:spLocks noGrp="1"/>
          </p:cNvSpPr>
          <p:nvPr>
            <p:ph type="title"/>
          </p:nvPr>
        </p:nvSpPr>
        <p:spPr/>
        <p:txBody>
          <a:bodyPr/>
          <a:lstStyle/>
          <a:p>
            <a:r>
              <a:rPr lang="en-CA" dirty="0"/>
              <a:t>Oracles</a:t>
            </a:r>
          </a:p>
        </p:txBody>
      </p:sp>
      <p:sp>
        <p:nvSpPr>
          <p:cNvPr id="3" name="Content Placeholder 2">
            <a:extLst>
              <a:ext uri="{FF2B5EF4-FFF2-40B4-BE49-F238E27FC236}">
                <a16:creationId xmlns:a16="http://schemas.microsoft.com/office/drawing/2014/main" id="{FBABC0E2-89A4-028F-3AEB-F56DA7FA8F2B}"/>
              </a:ext>
            </a:extLst>
          </p:cNvPr>
          <p:cNvSpPr>
            <a:spLocks noGrp="1"/>
          </p:cNvSpPr>
          <p:nvPr>
            <p:ph sz="half" idx="1"/>
          </p:nvPr>
        </p:nvSpPr>
        <p:spPr>
          <a:xfrm>
            <a:off x="838200" y="1327785"/>
            <a:ext cx="5181600" cy="1750695"/>
          </a:xfrm>
        </p:spPr>
        <p:txBody>
          <a:bodyPr>
            <a:normAutofit fontScale="85000" lnSpcReduction="20000"/>
          </a:bodyPr>
          <a:lstStyle/>
          <a:p>
            <a:r>
              <a:rPr lang="en-CA" b="1" dirty="0"/>
              <a:t>Beginner:</a:t>
            </a:r>
            <a:r>
              <a:rPr lang="en-CA" dirty="0"/>
              <a:t/>
            </a:r>
            <a:r>
              <a:rPr lang="en-US" dirty="0"/>
              <a:t>Oracles bring real-world data to blockchain smart contracts.</a:t>
            </a:r>
            <a:br>
              <a:rPr lang="en-US" dirty="0"/>
            </a:br>
            <a:r>
              <a:rPr lang="en-US" dirty="0"/>
              <a:t>They enable contracts to react to outside events.</a:t>
            </a:r>
            <a:br>
              <a:rPr lang="en-US" dirty="0"/>
            </a:br>
            <a:r>
              <a:rPr lang="en-US" dirty="0"/>
              <a:t>Example: A DeFi app using an oracle for live ETH prices.</a:t>
            </a:r>
            <a:endParaRPr lang="en-CA" dirty="0"/>
          </a:p>
        </p:txBody>
      </p:sp>
      <p:sp>
        <p:nvSpPr>
          <p:cNvPr id="4" name="Content Placeholder 3">
            <a:extLst>
              <a:ext uri="{FF2B5EF4-FFF2-40B4-BE49-F238E27FC236}">
                <a16:creationId xmlns:a16="http://schemas.microsoft.com/office/drawing/2014/main" id="{ABC012B9-44F3-0860-EED2-7FE432D0598D}"/>
              </a:ext>
            </a:extLst>
          </p:cNvPr>
          <p:cNvSpPr>
            <a:spLocks noGrp="1"/>
          </p:cNvSpPr>
          <p:nvPr>
            <p:ph sz="half" idx="2"/>
          </p:nvPr>
        </p:nvSpPr>
        <p:spPr>
          <a:xfrm>
            <a:off x="6172200" y="1327785"/>
            <a:ext cx="5181600" cy="4351338"/>
          </a:xfrm>
        </p:spPr>
        <p:txBody>
          <a:bodyPr>
            <a:normAutofit fontScale="85000" lnSpcReduction="20000"/>
          </a:bodyPr>
          <a:lstStyle/>
          <a:p>
            <a:r>
              <a:rPr lang="en-US" b="1" dirty="0"/>
              <a:t>Intermediate:</a:t>
            </a:r>
            <a:r>
              <a:rPr lang="en-US" dirty="0"/>
              <a:t> Oracles are third-party services that bring real-world data into blockchain smart contracts. Since blockchains cannot access external data directly, oracles act as bridges. They can provide market prices, weather updates, or IoT data. Oracles can be centralized or decentralized, but they introduce potential trust and security challenges (oracle problem).</a:t>
            </a:r>
            <a:endParaRPr lang="en-CA" dirty="0"/>
          </a:p>
        </p:txBody>
      </p:sp>
      <p:pic>
        <p:nvPicPr>
          <p:cNvPr id="5" name="Picture 4" descr="A diagram of blockchain and blockchain technology&#10;&#10;AI-generated content may be incorrect.">
            <a:extLst>
              <a:ext uri="{FF2B5EF4-FFF2-40B4-BE49-F238E27FC236}">
                <a16:creationId xmlns:a16="http://schemas.microsoft.com/office/drawing/2014/main" id="{40EFB519-BDC9-7E8D-3D81-A9807CB08F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317" y="3556000"/>
            <a:ext cx="6278178" cy="2844800"/>
          </a:xfrm>
          <a:prstGeom prst="rect">
            <a:avLst/>
          </a:prstGeom>
        </p:spPr>
      </p:pic>
    </p:spTree>
    <p:extLst>
      <p:ext uri="{BB962C8B-B14F-4D97-AF65-F5344CB8AC3E}">
        <p14:creationId xmlns:p14="http://schemas.microsoft.com/office/powerpoint/2010/main" val="368823322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B8E7F-C60B-BAFC-CBF3-113669F86A6E}"/>
              </a:ext>
            </a:extLst>
          </p:cNvPr>
          <p:cNvSpPr>
            <a:spLocks noGrp="1"/>
          </p:cNvSpPr>
          <p:nvPr>
            <p:ph type="title"/>
          </p:nvPr>
        </p:nvSpPr>
        <p:spPr/>
        <p:txBody>
          <a:bodyPr/>
          <a:lstStyle/>
          <a:p>
            <a:r>
              <a:rPr lang="en-CA" b="1" dirty="0"/>
              <a:t>Orphan Block</a:t>
            </a:r>
            <a:br>
              <a:rPr lang="en-CA" dirty="0"/>
            </a:br>
            <a:endParaRPr lang="en-CA" dirty="0"/>
          </a:p>
        </p:txBody>
      </p:sp>
      <p:sp>
        <p:nvSpPr>
          <p:cNvPr id="3" name="Content Placeholder 2">
            <a:extLst>
              <a:ext uri="{FF2B5EF4-FFF2-40B4-BE49-F238E27FC236}">
                <a16:creationId xmlns:a16="http://schemas.microsoft.com/office/drawing/2014/main" id="{4CA05B55-2235-4BC8-C053-E7AB7920687F}"/>
              </a:ext>
            </a:extLst>
          </p:cNvPr>
          <p:cNvSpPr>
            <a:spLocks noGrp="1"/>
          </p:cNvSpPr>
          <p:nvPr>
            <p:ph sz="half" idx="1"/>
          </p:nvPr>
        </p:nvSpPr>
        <p:spPr>
          <a:xfrm>
            <a:off x="838200" y="1825625"/>
            <a:ext cx="5257800" cy="1760855"/>
          </a:xfrm>
        </p:spPr>
        <p:txBody>
          <a:bodyPr>
            <a:normAutofit fontScale="77500" lnSpcReduction="20000"/>
          </a:bodyPr>
          <a:lstStyle/>
          <a:p>
            <a:r>
              <a:rPr lang="en-CA" b="1" dirty="0"/>
              <a:t>Beginner:</a:t>
            </a:r>
            <a:r>
              <a:rPr lang="en-CA" dirty="0"/>
              <a:t/>
            </a:r>
            <a:r>
              <a:rPr lang="en-US" dirty="0"/>
              <a:t>An orphan block is a valid block not added to the main blockchain.</a:t>
            </a:r>
            <a:br>
              <a:rPr lang="en-US" dirty="0"/>
            </a:br>
            <a:r>
              <a:rPr lang="en-US" dirty="0"/>
              <a:t>It happens when two miners find a block at the same time.</a:t>
            </a:r>
            <a:br>
              <a:rPr lang="en-US" dirty="0"/>
            </a:br>
            <a:r>
              <a:rPr lang="en-US" dirty="0"/>
              <a:t>Example: Losing a block reward due to network speed.</a:t>
            </a:r>
            <a:endParaRPr lang="en-CA" dirty="0"/>
          </a:p>
        </p:txBody>
      </p:sp>
      <p:sp>
        <p:nvSpPr>
          <p:cNvPr id="4" name="Content Placeholder 3">
            <a:extLst>
              <a:ext uri="{FF2B5EF4-FFF2-40B4-BE49-F238E27FC236}">
                <a16:creationId xmlns:a16="http://schemas.microsoft.com/office/drawing/2014/main" id="{7D9E7747-9EE0-6BD8-4F50-C19B3F367B32}"/>
              </a:ext>
            </a:extLst>
          </p:cNvPr>
          <p:cNvSpPr>
            <a:spLocks noGrp="1"/>
          </p:cNvSpPr>
          <p:nvPr>
            <p:ph sz="half" idx="2"/>
          </p:nvPr>
        </p:nvSpPr>
        <p:spPr/>
        <p:txBody>
          <a:bodyPr>
            <a:normAutofit fontScale="77500" lnSpcReduction="20000"/>
          </a:bodyPr>
          <a:lstStyle/>
          <a:p>
            <a:r>
              <a:rPr lang="en-US" b="1" dirty="0"/>
              <a:t>Intermediate:</a:t>
            </a:r>
            <a:r>
              <a:rPr lang="en-US" dirty="0"/>
              <a:t> An orphan block is a valid block that is not included in the main blockchain because another competing block was accepted first. This happens when two miners produce blocks nearly simultaneously. Orphan blocks are discarded, and their rewards are not given. They are a normal part of PoW consensus and prevent blockchain forks.</a:t>
            </a:r>
            <a:endParaRPr lang="en-CA" dirty="0"/>
          </a:p>
        </p:txBody>
      </p:sp>
      <p:pic>
        <p:nvPicPr>
          <p:cNvPr id="5" name="Picture 4" descr="A white background with blue arrows and black text&#10;&#10;AI-generated content may be incorrect.">
            <a:extLst>
              <a:ext uri="{FF2B5EF4-FFF2-40B4-BE49-F238E27FC236}">
                <a16:creationId xmlns:a16="http://schemas.microsoft.com/office/drawing/2014/main" id="{4AF3C0E7-BF33-C5A5-1B89-8DCFE7D3B1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680" y="3770471"/>
            <a:ext cx="5658640" cy="2572109"/>
          </a:xfrm>
          <a:prstGeom prst="rect">
            <a:avLst/>
          </a:prstGeom>
        </p:spPr>
      </p:pic>
    </p:spTree>
    <p:extLst>
      <p:ext uri="{BB962C8B-B14F-4D97-AF65-F5344CB8AC3E}">
        <p14:creationId xmlns:p14="http://schemas.microsoft.com/office/powerpoint/2010/main" val="29383962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9DC6A-C4E1-47C0-6833-15C60EEDE5EE}"/>
              </a:ext>
            </a:extLst>
          </p:cNvPr>
          <p:cNvSpPr>
            <a:spLocks noGrp="1"/>
          </p:cNvSpPr>
          <p:nvPr>
            <p:ph type="title"/>
          </p:nvPr>
        </p:nvSpPr>
        <p:spPr/>
        <p:txBody>
          <a:bodyPr/>
          <a:lstStyle/>
          <a:p>
            <a:r>
              <a:rPr lang="en-CA" dirty="0" err="1"/>
              <a:t>OpenSea</a:t>
            </a:r>
            <a:endParaRPr lang="en-CA" dirty="0"/>
          </a:p>
        </p:txBody>
      </p:sp>
      <p:sp>
        <p:nvSpPr>
          <p:cNvPr id="3" name="Content Placeholder 2">
            <a:extLst>
              <a:ext uri="{FF2B5EF4-FFF2-40B4-BE49-F238E27FC236}">
                <a16:creationId xmlns:a16="http://schemas.microsoft.com/office/drawing/2014/main" id="{B4D626F0-2186-1084-213A-04C9C2F078DB}"/>
              </a:ext>
            </a:extLst>
          </p:cNvPr>
          <p:cNvSpPr>
            <a:spLocks noGrp="1"/>
          </p:cNvSpPr>
          <p:nvPr>
            <p:ph sz="half" idx="1"/>
          </p:nvPr>
        </p:nvSpPr>
        <p:spPr>
          <a:xfrm>
            <a:off x="838200" y="1825625"/>
            <a:ext cx="5334000" cy="1811655"/>
          </a:xfrm>
        </p:spPr>
        <p:txBody>
          <a:bodyPr>
            <a:normAutofit fontScale="77500" lnSpcReduction="20000"/>
          </a:bodyPr>
          <a:lstStyle/>
          <a:p>
            <a:r>
              <a:rPr lang="en-CA" b="1" dirty="0"/>
              <a:t>Beginner:</a:t>
            </a:r>
            <a:r>
              <a:rPr lang="en-CA" dirty="0"/>
              <a:t/>
            </a:r>
            <a:r>
              <a:rPr lang="en-US" dirty="0" err="1"/>
              <a:t>OpenSea</a:t>
            </a:r>
            <a:r>
              <a:rPr lang="en-US" dirty="0"/>
              <a:t> is a popular marketplace for buying and selling NFTs.</a:t>
            </a:r>
            <a:br>
              <a:rPr lang="en-US" dirty="0"/>
            </a:br>
            <a:r>
              <a:rPr lang="en-US" dirty="0"/>
              <a:t>It supports Ethereum and other blockchains.</a:t>
            </a:r>
            <a:br>
              <a:rPr lang="en-US" dirty="0"/>
            </a:br>
            <a:r>
              <a:rPr lang="en-US" dirty="0"/>
              <a:t>Example: Listing your NFT artwork for sale.</a:t>
            </a:r>
            <a:endParaRPr lang="en-CA" dirty="0"/>
          </a:p>
        </p:txBody>
      </p:sp>
      <p:sp>
        <p:nvSpPr>
          <p:cNvPr id="4" name="Content Placeholder 3">
            <a:extLst>
              <a:ext uri="{FF2B5EF4-FFF2-40B4-BE49-F238E27FC236}">
                <a16:creationId xmlns:a16="http://schemas.microsoft.com/office/drawing/2014/main" id="{F89081A5-AD3A-C86B-8492-31EF8BE16B45}"/>
              </a:ext>
            </a:extLst>
          </p:cNvPr>
          <p:cNvSpPr>
            <a:spLocks noGrp="1"/>
          </p:cNvSpPr>
          <p:nvPr>
            <p:ph sz="half" idx="2"/>
          </p:nvPr>
        </p:nvSpPr>
        <p:spPr/>
        <p:txBody>
          <a:bodyPr>
            <a:normAutofit fontScale="77500" lnSpcReduction="20000"/>
          </a:bodyPr>
          <a:lstStyle/>
          <a:p>
            <a:r>
              <a:rPr lang="en-US" b="1" dirty="0"/>
              <a:t>Intermediate:</a:t>
            </a:r>
            <a:r>
              <a:rPr lang="en-US" dirty="0"/>
              <a:t/>
            </a:r>
            <a:r>
              <a:rPr lang="en-US" dirty="0" err="1"/>
              <a:t>OpenSea</a:t>
            </a:r>
            <a:r>
              <a:rPr lang="en-US" dirty="0"/>
              <a:t> is the largest decentralized marketplace for NFTs, allowing users to buy, sell, and trade unique digital assets. It supports multiple blockchains like Ethereum, Polygon, and Solana. Users can mint NFTs and set royalties. </a:t>
            </a:r>
            <a:r>
              <a:rPr lang="en-US" dirty="0" err="1"/>
              <a:t>OpenSea</a:t>
            </a:r>
            <a:r>
              <a:rPr lang="en-US" dirty="0"/>
              <a:t> has played a key role in popularizing NFT adoption but also faces issues like scams and copyright disputes.</a:t>
            </a:r>
            <a:endParaRPr lang="en-CA" dirty="0"/>
          </a:p>
        </p:txBody>
      </p:sp>
      <p:pic>
        <p:nvPicPr>
          <p:cNvPr id="5" name="Picture 4" descr="A diagram of a trading marketplace&#10;&#10;AI-generated content may be incorrect.">
            <a:extLst>
              <a:ext uri="{FF2B5EF4-FFF2-40B4-BE49-F238E27FC236}">
                <a16:creationId xmlns:a16="http://schemas.microsoft.com/office/drawing/2014/main" id="{54121293-E065-DD74-D2C1-8B707F239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200" y="3772217"/>
            <a:ext cx="4390282" cy="2645426"/>
          </a:xfrm>
          <a:prstGeom prst="rect">
            <a:avLst/>
          </a:prstGeom>
        </p:spPr>
      </p:pic>
      <p:pic>
        <p:nvPicPr>
          <p:cNvPr id="6" name="Content Placeholder 4" descr="A logo with a blue circle and black text&#10;&#10;AI-generated content may be incorrect.">
            <a:extLst>
              <a:ext uri="{FF2B5EF4-FFF2-40B4-BE49-F238E27FC236}">
                <a16:creationId xmlns:a16="http://schemas.microsoft.com/office/drawing/2014/main" id="{54D1BEB7-6599-FC31-E247-C2189B8D7B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2400" y="57601"/>
            <a:ext cx="3036705" cy="1700555"/>
          </a:xfrm>
          <a:prstGeom prst="rect">
            <a:avLst/>
          </a:prstGeom>
        </p:spPr>
      </p:pic>
    </p:spTree>
    <p:extLst>
      <p:ext uri="{BB962C8B-B14F-4D97-AF65-F5344CB8AC3E}">
        <p14:creationId xmlns:p14="http://schemas.microsoft.com/office/powerpoint/2010/main" val="185592232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2186-876E-3C26-DF5F-8AA2201F5272}"/>
              </a:ext>
            </a:extLst>
          </p:cNvPr>
          <p:cNvSpPr>
            <a:spLocks noGrp="1"/>
          </p:cNvSpPr>
          <p:nvPr>
            <p:ph type="title"/>
          </p:nvPr>
        </p:nvSpPr>
        <p:spPr/>
        <p:txBody>
          <a:bodyPr/>
          <a:lstStyle/>
          <a:p>
            <a:r>
              <a:rPr lang="en-CA" dirty="0"/>
              <a:t>Private Key</a:t>
            </a:r>
          </a:p>
        </p:txBody>
      </p:sp>
      <p:sp>
        <p:nvSpPr>
          <p:cNvPr id="3" name="Content Placeholder 2">
            <a:extLst>
              <a:ext uri="{FF2B5EF4-FFF2-40B4-BE49-F238E27FC236}">
                <a16:creationId xmlns:a16="http://schemas.microsoft.com/office/drawing/2014/main" id="{4C9102A9-8789-36CC-AF75-C37FDF683A93}"/>
              </a:ext>
            </a:extLst>
          </p:cNvPr>
          <p:cNvSpPr>
            <a:spLocks noGrp="1"/>
          </p:cNvSpPr>
          <p:nvPr>
            <p:ph sz="half" idx="1"/>
          </p:nvPr>
        </p:nvSpPr>
        <p:spPr>
          <a:xfrm>
            <a:off x="838200" y="1825625"/>
            <a:ext cx="5334000" cy="1603375"/>
          </a:xfrm>
        </p:spPr>
        <p:txBody>
          <a:bodyPr>
            <a:normAutofit fontScale="77500" lnSpcReduction="20000"/>
          </a:bodyPr>
          <a:lstStyle/>
          <a:p>
            <a:r>
              <a:rPr lang="en-CA" b="1" dirty="0"/>
              <a:t>Beginner:</a:t>
            </a:r>
            <a:r>
              <a:rPr lang="en-CA" dirty="0"/>
              <a:t/>
            </a:r>
            <a:r>
              <a:rPr lang="en-US" dirty="0"/>
              <a:t>A private key is a secret code that gives access to your crypto.</a:t>
            </a:r>
            <a:br>
              <a:rPr lang="en-US" dirty="0"/>
            </a:br>
            <a:r>
              <a:rPr lang="en-US" dirty="0"/>
              <a:t>If lost, you lose your coins permanently.</a:t>
            </a:r>
            <a:br>
              <a:rPr lang="en-US" dirty="0"/>
            </a:br>
            <a:r>
              <a:rPr lang="en-US" dirty="0"/>
              <a:t>Example: A 64-character code for signing transactions.</a:t>
            </a:r>
            <a:endParaRPr lang="en-CA" dirty="0"/>
          </a:p>
        </p:txBody>
      </p:sp>
      <p:sp>
        <p:nvSpPr>
          <p:cNvPr id="4" name="Content Placeholder 3">
            <a:extLst>
              <a:ext uri="{FF2B5EF4-FFF2-40B4-BE49-F238E27FC236}">
                <a16:creationId xmlns:a16="http://schemas.microsoft.com/office/drawing/2014/main" id="{ADFCCD46-C697-5DB6-96AB-5A6F35DD19F8}"/>
              </a:ext>
            </a:extLst>
          </p:cNvPr>
          <p:cNvSpPr>
            <a:spLocks noGrp="1"/>
          </p:cNvSpPr>
          <p:nvPr>
            <p:ph sz="half" idx="2"/>
          </p:nvPr>
        </p:nvSpPr>
        <p:spPr/>
        <p:txBody>
          <a:bodyPr>
            <a:normAutofit fontScale="77500" lnSpcReduction="20000"/>
          </a:bodyPr>
          <a:lstStyle/>
          <a:p>
            <a:r>
              <a:rPr lang="en-US" b="1" dirty="0"/>
              <a:t>Intermediate:</a:t>
            </a:r>
            <a:r>
              <a:rPr lang="en-US" dirty="0"/>
              <a:t> A private key is a cryptographic secret that allows control over blockchain assets. It must be kept secure, as anyone with access can spend associated funds. Private keys are mathematically linked to public keys via cryptographic algorithms. Wallets often store private keys securely using encryption or hardware devices.</a:t>
            </a:r>
            <a:endParaRPr lang="en-CA" dirty="0"/>
          </a:p>
        </p:txBody>
      </p:sp>
      <p:pic>
        <p:nvPicPr>
          <p:cNvPr id="5" name="Content Placeholder 4" descr="A diagram of a key system&#10;&#10;AI-generated content may be incorrect.">
            <a:extLst>
              <a:ext uri="{FF2B5EF4-FFF2-40B4-BE49-F238E27FC236}">
                <a16:creationId xmlns:a16="http://schemas.microsoft.com/office/drawing/2014/main" id="{6B5816BE-423C-C196-58FF-186F6286A5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 y="3189188"/>
            <a:ext cx="5296103" cy="2876331"/>
          </a:xfrm>
          <a:prstGeom prst="rect">
            <a:avLst/>
          </a:prstGeom>
        </p:spPr>
      </p:pic>
    </p:spTree>
    <p:extLst>
      <p:ext uri="{BB962C8B-B14F-4D97-AF65-F5344CB8AC3E}">
        <p14:creationId xmlns:p14="http://schemas.microsoft.com/office/powerpoint/2010/main" val="1607800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B8E27-92FB-5D6D-4501-84EC22EFE131}"/>
              </a:ext>
            </a:extLst>
          </p:cNvPr>
          <p:cNvSpPr>
            <a:spLocks noGrp="1"/>
          </p:cNvSpPr>
          <p:nvPr>
            <p:ph type="title"/>
          </p:nvPr>
        </p:nvSpPr>
        <p:spPr/>
        <p:txBody>
          <a:bodyPr/>
          <a:lstStyle/>
          <a:p>
            <a:r>
              <a:rPr lang="en-CA" b="1" dirty="0"/>
              <a:t>Atomic Swap</a:t>
            </a:r>
            <a:endParaRPr lang="en-CA" dirty="0"/>
          </a:p>
        </p:txBody>
      </p:sp>
      <p:sp>
        <p:nvSpPr>
          <p:cNvPr id="3" name="Content Placeholder 2">
            <a:extLst>
              <a:ext uri="{FF2B5EF4-FFF2-40B4-BE49-F238E27FC236}">
                <a16:creationId xmlns:a16="http://schemas.microsoft.com/office/drawing/2014/main" id="{7E1443E8-D9FC-36F6-A6C8-184D00677915}"/>
              </a:ext>
            </a:extLst>
          </p:cNvPr>
          <p:cNvSpPr>
            <a:spLocks noGrp="1"/>
          </p:cNvSpPr>
          <p:nvPr>
            <p:ph sz="half" idx="1"/>
          </p:nvPr>
        </p:nvSpPr>
        <p:spPr/>
        <p:txBody>
          <a:bodyPr>
            <a:normAutofit fontScale="85000" lnSpcReduction="10000"/>
          </a:bodyPr>
          <a:lstStyle/>
          <a:p>
            <a:r>
              <a:rPr lang="en-US" dirty="0"/>
              <a:t>A method for exchanging cryptocurrencies directly between two parties.</a:t>
            </a:r>
            <a:br>
              <a:rPr lang="en-US" dirty="0"/>
            </a:br>
            <a:r>
              <a:rPr lang="en-US" dirty="0"/>
              <a:t>It uses smart contracts to ensure both sides fulfill the deal or nothing happens.</a:t>
            </a:r>
            <a:br>
              <a:rPr lang="en-US" dirty="0"/>
            </a:br>
            <a:r>
              <a:rPr lang="en-US" dirty="0"/>
              <a:t>Works across different blockchains without a central exchange.</a:t>
            </a:r>
            <a:endParaRPr lang="en-CA" dirty="0"/>
          </a:p>
        </p:txBody>
      </p:sp>
      <p:sp>
        <p:nvSpPr>
          <p:cNvPr id="4" name="Content Placeholder 3">
            <a:extLst>
              <a:ext uri="{FF2B5EF4-FFF2-40B4-BE49-F238E27FC236}">
                <a16:creationId xmlns:a16="http://schemas.microsoft.com/office/drawing/2014/main" id="{EA236951-CED2-DCC4-5B4B-33C5406E0AB4}"/>
              </a:ext>
            </a:extLst>
          </p:cNvPr>
          <p:cNvSpPr>
            <a:spLocks noGrp="1"/>
          </p:cNvSpPr>
          <p:nvPr>
            <p:ph sz="half" idx="2"/>
          </p:nvPr>
        </p:nvSpPr>
        <p:spPr/>
        <p:txBody>
          <a:bodyPr>
            <a:normAutofit fontScale="85000" lnSpcReduction="10000"/>
          </a:bodyPr>
          <a:lstStyle/>
          <a:p>
            <a:r>
              <a:rPr lang="en-US" b="1" dirty="0"/>
              <a:t>Intermediate:</a:t>
            </a:r>
            <a:br>
              <a:rPr lang="en-US" dirty="0"/>
            </a:br>
            <a:r>
              <a:rPr lang="en-US" dirty="0"/>
              <a:t>An atomic swap enables the direct exchange of cryptocurrencies from different blockchains without a trusted third party. It uses smart contracts or HTLCs (Hashed Time-Locked Contracts) to ensure both trades happen simultaneously or not at all. This eliminates counterparty risk while maintaining decentralization. Atomic swaps can be on-chain (via blockchain transactions) or off-chain (via Layer-2 channels).</a:t>
            </a:r>
            <a:endParaRPr lang="en-CA" dirty="0"/>
          </a:p>
        </p:txBody>
      </p:sp>
      <p:sp>
        <p:nvSpPr>
          <p:cNvPr id="5" name="TextBox 4">
            <a:extLst>
              <a:ext uri="{FF2B5EF4-FFF2-40B4-BE49-F238E27FC236}">
                <a16:creationId xmlns:a16="http://schemas.microsoft.com/office/drawing/2014/main" id="{706983E5-965D-F1ED-1E92-CC150416B9A8}"/>
              </a:ext>
            </a:extLst>
          </p:cNvPr>
          <p:cNvSpPr txBox="1"/>
          <p:nvPr/>
        </p:nvSpPr>
        <p:spPr>
          <a:xfrm>
            <a:off x="76200" y="6478588"/>
            <a:ext cx="6528326" cy="369332"/>
          </a:xfrm>
          <a:prstGeom prst="rect">
            <a:avLst/>
          </a:prstGeom>
          <a:noFill/>
        </p:spPr>
        <p:txBody>
          <a:bodyPr wrap="none" rtlCol="0">
            <a:spAutoFit/>
          </a:bodyPr>
          <a:lstStyle/>
          <a:p>
            <a:r>
              <a:rPr lang="en-CA" dirty="0"/>
              <a:t>Video URL:   https://www.youtube.com/watch?v=MoQa_zdmoKs</a:t>
            </a:r>
          </a:p>
        </p:txBody>
      </p:sp>
      <p:pic>
        <p:nvPicPr>
          <p:cNvPr id="6" name="Picture 5" descr="A diagram of a atom&#10;&#10;AI-generated content may be incorrect.">
            <a:extLst>
              <a:ext uri="{FF2B5EF4-FFF2-40B4-BE49-F238E27FC236}">
                <a16:creationId xmlns:a16="http://schemas.microsoft.com/office/drawing/2014/main" id="{5887DE47-B1BB-9DFD-CE82-00BEB7C2E8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9033" y="344143"/>
            <a:ext cx="2480727" cy="1414014"/>
          </a:xfrm>
          <a:prstGeom prst="rect">
            <a:avLst/>
          </a:prstGeom>
        </p:spPr>
      </p:pic>
      <p:pic>
        <p:nvPicPr>
          <p:cNvPr id="7" name="Picture 6" descr="A close-up of a sign&#10;&#10;AI-generated content may be incorrect.">
            <a:extLst>
              <a:ext uri="{FF2B5EF4-FFF2-40B4-BE49-F238E27FC236}">
                <a16:creationId xmlns:a16="http://schemas.microsoft.com/office/drawing/2014/main" id="{588CF696-01AF-B36A-D294-B3718F680F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337488"/>
            <a:ext cx="4570856" cy="1748352"/>
          </a:xfrm>
          <a:prstGeom prst="rect">
            <a:avLst/>
          </a:prstGeom>
        </p:spPr>
      </p:pic>
    </p:spTree>
    <p:extLst>
      <p:ext uri="{BB962C8B-B14F-4D97-AF65-F5344CB8AC3E}">
        <p14:creationId xmlns:p14="http://schemas.microsoft.com/office/powerpoint/2010/main" val="33077362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E1A2-EA09-F90E-4DB0-AE06734D9399}"/>
              </a:ext>
            </a:extLst>
          </p:cNvPr>
          <p:cNvSpPr>
            <a:spLocks noGrp="1"/>
          </p:cNvSpPr>
          <p:nvPr>
            <p:ph type="title"/>
          </p:nvPr>
        </p:nvSpPr>
        <p:spPr/>
        <p:txBody>
          <a:bodyPr/>
          <a:lstStyle/>
          <a:p>
            <a:r>
              <a:rPr lang="en-CA" dirty="0"/>
              <a:t>Public Key</a:t>
            </a:r>
          </a:p>
        </p:txBody>
      </p:sp>
      <p:sp>
        <p:nvSpPr>
          <p:cNvPr id="3" name="Content Placeholder 2">
            <a:extLst>
              <a:ext uri="{FF2B5EF4-FFF2-40B4-BE49-F238E27FC236}">
                <a16:creationId xmlns:a16="http://schemas.microsoft.com/office/drawing/2014/main" id="{C4D71CDD-9330-5576-744F-CF078ED1B4E4}"/>
              </a:ext>
            </a:extLst>
          </p:cNvPr>
          <p:cNvSpPr>
            <a:spLocks noGrp="1"/>
          </p:cNvSpPr>
          <p:nvPr>
            <p:ph sz="half" idx="1"/>
          </p:nvPr>
        </p:nvSpPr>
        <p:spPr>
          <a:xfrm>
            <a:off x="838200" y="1825625"/>
            <a:ext cx="5334000" cy="1791335"/>
          </a:xfrm>
        </p:spPr>
        <p:txBody>
          <a:bodyPr>
            <a:normAutofit fontScale="85000" lnSpcReduction="20000"/>
          </a:bodyPr>
          <a:lstStyle/>
          <a:p>
            <a:r>
              <a:rPr lang="en-CA" b="1" dirty="0"/>
              <a:t>Beginner:</a:t>
            </a:r>
            <a:r>
              <a:rPr lang="en-CA" dirty="0"/>
              <a:t/>
            </a:r>
            <a:r>
              <a:rPr lang="en-US" dirty="0"/>
              <a:t>A public key is an address that others use to send you crypto.</a:t>
            </a:r>
            <a:br>
              <a:rPr lang="en-US" dirty="0"/>
            </a:br>
            <a:r>
              <a:rPr lang="en-US" dirty="0"/>
              <a:t>It’s linked to your private key but can’t reveal it.</a:t>
            </a:r>
            <a:br>
              <a:rPr lang="en-US" dirty="0"/>
            </a:br>
            <a:r>
              <a:rPr lang="en-US" dirty="0"/>
              <a:t>Example: Sharing your wallet address to receive payment.</a:t>
            </a:r>
            <a:endParaRPr lang="en-CA" dirty="0"/>
          </a:p>
        </p:txBody>
      </p:sp>
      <p:sp>
        <p:nvSpPr>
          <p:cNvPr id="4" name="Content Placeholder 3">
            <a:extLst>
              <a:ext uri="{FF2B5EF4-FFF2-40B4-BE49-F238E27FC236}">
                <a16:creationId xmlns:a16="http://schemas.microsoft.com/office/drawing/2014/main" id="{18E73977-CA30-EEF9-B09E-C16B30BAAC75}"/>
              </a:ext>
            </a:extLst>
          </p:cNvPr>
          <p:cNvSpPr>
            <a:spLocks noGrp="1"/>
          </p:cNvSpPr>
          <p:nvPr>
            <p:ph sz="half" idx="2"/>
          </p:nvPr>
        </p:nvSpPr>
        <p:spPr/>
        <p:txBody>
          <a:bodyPr>
            <a:normAutofit fontScale="85000" lnSpcReduction="20000"/>
          </a:bodyPr>
          <a:lstStyle/>
          <a:p>
            <a:r>
              <a:rPr lang="en-US" b="1" dirty="0"/>
              <a:t>Intermediate:</a:t>
            </a:r>
            <a:r>
              <a:rPr lang="en-US" dirty="0"/>
              <a:t> A public key is a cryptographic identifier derived from a private key. It is used to generate blockchain addresses and verify digital signatures. While public keys can be shared freely, private keys must remain secret. The pairing of private and public keys underpins asymmetric cryptography in blockchain security.</a:t>
            </a:r>
            <a:endParaRPr lang="en-CA" dirty="0"/>
          </a:p>
        </p:txBody>
      </p:sp>
      <p:pic>
        <p:nvPicPr>
          <p:cNvPr id="5" name="Picture 4" descr="A diagram of a function&#10;&#10;AI-generated content may be incorrect.">
            <a:extLst>
              <a:ext uri="{FF2B5EF4-FFF2-40B4-BE49-F238E27FC236}">
                <a16:creationId xmlns:a16="http://schemas.microsoft.com/office/drawing/2014/main" id="{A24BEB45-3BC7-DAEF-DBA5-82FD6B545F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7478" y="3502262"/>
            <a:ext cx="3449278" cy="3355738"/>
          </a:xfrm>
          <a:prstGeom prst="rect">
            <a:avLst/>
          </a:prstGeom>
        </p:spPr>
      </p:pic>
    </p:spTree>
    <p:extLst>
      <p:ext uri="{BB962C8B-B14F-4D97-AF65-F5344CB8AC3E}">
        <p14:creationId xmlns:p14="http://schemas.microsoft.com/office/powerpoint/2010/main" val="66372205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23437-90A0-ED08-574A-73B54C94F42C}"/>
              </a:ext>
            </a:extLst>
          </p:cNvPr>
          <p:cNvSpPr>
            <a:spLocks noGrp="1"/>
          </p:cNvSpPr>
          <p:nvPr>
            <p:ph type="title"/>
          </p:nvPr>
        </p:nvSpPr>
        <p:spPr/>
        <p:txBody>
          <a:bodyPr/>
          <a:lstStyle/>
          <a:p>
            <a:r>
              <a:rPr lang="en-CA" dirty="0"/>
              <a:t>Peer-to-Peer (P2P)</a:t>
            </a:r>
          </a:p>
        </p:txBody>
      </p:sp>
      <p:sp>
        <p:nvSpPr>
          <p:cNvPr id="3" name="Content Placeholder 2">
            <a:extLst>
              <a:ext uri="{FF2B5EF4-FFF2-40B4-BE49-F238E27FC236}">
                <a16:creationId xmlns:a16="http://schemas.microsoft.com/office/drawing/2014/main" id="{3E16C037-8510-9ADF-CB53-7B87FE4F26DD}"/>
              </a:ext>
            </a:extLst>
          </p:cNvPr>
          <p:cNvSpPr>
            <a:spLocks noGrp="1"/>
          </p:cNvSpPr>
          <p:nvPr>
            <p:ph sz="half" idx="1"/>
          </p:nvPr>
        </p:nvSpPr>
        <p:spPr>
          <a:xfrm>
            <a:off x="838200" y="1825625"/>
            <a:ext cx="5257800" cy="1679575"/>
          </a:xfrm>
        </p:spPr>
        <p:txBody>
          <a:bodyPr>
            <a:normAutofit fontScale="85000" lnSpcReduction="20000"/>
          </a:bodyPr>
          <a:lstStyle/>
          <a:p>
            <a:r>
              <a:rPr lang="en-CA" b="1" dirty="0"/>
              <a:t>Beginner:</a:t>
            </a:r>
            <a:r>
              <a:rPr lang="en-CA" dirty="0"/>
              <a:t/>
            </a:r>
            <a:r>
              <a:rPr lang="en-US" dirty="0"/>
              <a:t>P2P means users connect directly without intermediaries.</a:t>
            </a:r>
            <a:br>
              <a:rPr lang="en-US" dirty="0"/>
            </a:br>
            <a:r>
              <a:rPr lang="en-US" dirty="0"/>
              <a:t>Blockchain uses P2P to share and verify data.</a:t>
            </a:r>
            <a:br>
              <a:rPr lang="en-US" dirty="0"/>
            </a:br>
            <a:r>
              <a:rPr lang="en-US" dirty="0"/>
              <a:t>Example: Sending Bitcoin directly to a friend.</a:t>
            </a:r>
            <a:endParaRPr lang="en-CA" dirty="0"/>
          </a:p>
        </p:txBody>
      </p:sp>
      <p:sp>
        <p:nvSpPr>
          <p:cNvPr id="4" name="Content Placeholder 3">
            <a:extLst>
              <a:ext uri="{FF2B5EF4-FFF2-40B4-BE49-F238E27FC236}">
                <a16:creationId xmlns:a16="http://schemas.microsoft.com/office/drawing/2014/main" id="{6AD601FC-093B-8176-2B9D-A413C41B3449}"/>
              </a:ext>
            </a:extLst>
          </p:cNvPr>
          <p:cNvSpPr>
            <a:spLocks noGrp="1"/>
          </p:cNvSpPr>
          <p:nvPr>
            <p:ph sz="half" idx="2"/>
          </p:nvPr>
        </p:nvSpPr>
        <p:spPr/>
        <p:txBody>
          <a:bodyPr>
            <a:normAutofit fontScale="85000" lnSpcReduction="20000"/>
          </a:bodyPr>
          <a:lstStyle/>
          <a:p>
            <a:r>
              <a:rPr lang="en-US" b="1" dirty="0"/>
              <a:t>Intermediate:</a:t>
            </a:r>
            <a:r>
              <a:rPr lang="en-US" dirty="0"/>
              <a:t> A peer-to-peer network allows participants to connect directly without centralized intermediaries. Each peer can act as both a client and a server. P2P architecture enables decentralization in blockchains, where nodes share and validate data collaboratively. This eliminates single points of failure and enhances network resilience.</a:t>
            </a:r>
            <a:endParaRPr lang="en-CA" dirty="0"/>
          </a:p>
        </p:txBody>
      </p:sp>
      <p:pic>
        <p:nvPicPr>
          <p:cNvPr id="5" name="Picture 4" descr="A diagram of a hybrid server&#10;&#10;AI-generated content may be incorrect.">
            <a:extLst>
              <a:ext uri="{FF2B5EF4-FFF2-40B4-BE49-F238E27FC236}">
                <a16:creationId xmlns:a16="http://schemas.microsoft.com/office/drawing/2014/main" id="{0DD8E45F-293F-EFEE-F9DE-F25CC432A3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7349" y="3267717"/>
            <a:ext cx="3844851" cy="3590283"/>
          </a:xfrm>
          <a:prstGeom prst="rect">
            <a:avLst/>
          </a:prstGeom>
        </p:spPr>
      </p:pic>
    </p:spTree>
    <p:extLst>
      <p:ext uri="{BB962C8B-B14F-4D97-AF65-F5344CB8AC3E}">
        <p14:creationId xmlns:p14="http://schemas.microsoft.com/office/powerpoint/2010/main" val="42527393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5A3E6-3EA3-0B33-F6A3-9ECD18192420}"/>
              </a:ext>
            </a:extLst>
          </p:cNvPr>
          <p:cNvSpPr>
            <a:spLocks noGrp="1"/>
          </p:cNvSpPr>
          <p:nvPr>
            <p:ph type="title"/>
          </p:nvPr>
        </p:nvSpPr>
        <p:spPr/>
        <p:txBody>
          <a:bodyPr/>
          <a:lstStyle/>
          <a:p>
            <a:r>
              <a:rPr lang="en-CA" dirty="0"/>
              <a:t>Permissioned Blockchain</a:t>
            </a:r>
          </a:p>
        </p:txBody>
      </p:sp>
      <p:sp>
        <p:nvSpPr>
          <p:cNvPr id="3" name="Content Placeholder 2">
            <a:extLst>
              <a:ext uri="{FF2B5EF4-FFF2-40B4-BE49-F238E27FC236}">
                <a16:creationId xmlns:a16="http://schemas.microsoft.com/office/drawing/2014/main" id="{F00ABC5B-22D4-B971-E519-84F3CD3D6484}"/>
              </a:ext>
            </a:extLst>
          </p:cNvPr>
          <p:cNvSpPr>
            <a:spLocks noGrp="1"/>
          </p:cNvSpPr>
          <p:nvPr>
            <p:ph sz="half" idx="1"/>
          </p:nvPr>
        </p:nvSpPr>
        <p:spPr/>
        <p:txBody>
          <a:bodyPr>
            <a:normAutofit lnSpcReduction="10000"/>
          </a:bodyPr>
          <a:lstStyle/>
          <a:p>
            <a:r>
              <a:rPr lang="en-CA" b="1" dirty="0"/>
              <a:t>Beginner:</a:t>
            </a:r>
            <a:r>
              <a:rPr lang="en-CA" dirty="0"/>
              <a:t/>
            </a:r>
            <a:r>
              <a:rPr lang="en-US" dirty="0"/>
              <a:t>A permissioned blockchain allows only approved participants to join.</a:t>
            </a:r>
            <a:br>
              <a:rPr lang="en-US" dirty="0"/>
            </a:br>
            <a:r>
              <a:rPr lang="en-US" dirty="0"/>
              <a:t>It’s common in business networks.</a:t>
            </a:r>
            <a:br>
              <a:rPr lang="en-US" dirty="0"/>
            </a:br>
            <a:r>
              <a:rPr lang="en-US" dirty="0"/>
              <a:t>Example: A private supply chain ledger.</a:t>
            </a:r>
            <a:endParaRPr lang="en-CA" dirty="0"/>
          </a:p>
        </p:txBody>
      </p:sp>
      <p:sp>
        <p:nvSpPr>
          <p:cNvPr id="4" name="Content Placeholder 3">
            <a:extLst>
              <a:ext uri="{FF2B5EF4-FFF2-40B4-BE49-F238E27FC236}">
                <a16:creationId xmlns:a16="http://schemas.microsoft.com/office/drawing/2014/main" id="{DB1A6F9A-AB52-7AE6-1A3E-B9214FB96859}"/>
              </a:ext>
            </a:extLst>
          </p:cNvPr>
          <p:cNvSpPr>
            <a:spLocks noGrp="1"/>
          </p:cNvSpPr>
          <p:nvPr>
            <p:ph sz="half" idx="2"/>
          </p:nvPr>
        </p:nvSpPr>
        <p:spPr/>
        <p:txBody>
          <a:bodyPr>
            <a:normAutofit lnSpcReduction="10000"/>
          </a:bodyPr>
          <a:lstStyle/>
          <a:p>
            <a:r>
              <a:rPr lang="en-US" b="1" dirty="0"/>
              <a:t>Intermediate:</a:t>
            </a:r>
            <a:r>
              <a:rPr lang="en-US" dirty="0"/>
              <a:t> A permissioned blockchain restricts access to only verified participants. Unlike public blockchains, they are governed by organizations or consortia. They provide higher scalability, privacy, and regulatory compliance. Examples include Hyperledger Fabric and Corda, commonly used in enterprises and supply chain management.</a:t>
            </a:r>
            <a:endParaRPr lang="en-CA" dirty="0"/>
          </a:p>
        </p:txBody>
      </p:sp>
      <p:pic>
        <p:nvPicPr>
          <p:cNvPr id="5" name="Content Placeholder 4">
            <a:extLst>
              <a:ext uri="{FF2B5EF4-FFF2-40B4-BE49-F238E27FC236}">
                <a16:creationId xmlns:a16="http://schemas.microsoft.com/office/drawing/2014/main" id="{E22D53D1-684B-1FEF-5189-E0C95D7AD6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4303901"/>
            <a:ext cx="4701019" cy="2113409"/>
          </a:xfrm>
          <a:prstGeom prst="rect">
            <a:avLst/>
          </a:prstGeom>
        </p:spPr>
      </p:pic>
    </p:spTree>
    <p:extLst>
      <p:ext uri="{BB962C8B-B14F-4D97-AF65-F5344CB8AC3E}">
        <p14:creationId xmlns:p14="http://schemas.microsoft.com/office/powerpoint/2010/main" val="417958512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0E84-0699-9634-6929-9172B20735C5}"/>
              </a:ext>
            </a:extLst>
          </p:cNvPr>
          <p:cNvSpPr>
            <a:spLocks noGrp="1"/>
          </p:cNvSpPr>
          <p:nvPr>
            <p:ph type="title"/>
          </p:nvPr>
        </p:nvSpPr>
        <p:spPr/>
        <p:txBody>
          <a:bodyPr/>
          <a:lstStyle/>
          <a:p>
            <a:r>
              <a:rPr lang="en-CA" dirty="0"/>
              <a:t>Permissionless Blockchain</a:t>
            </a:r>
          </a:p>
        </p:txBody>
      </p:sp>
      <p:sp>
        <p:nvSpPr>
          <p:cNvPr id="3" name="Content Placeholder 2">
            <a:extLst>
              <a:ext uri="{FF2B5EF4-FFF2-40B4-BE49-F238E27FC236}">
                <a16:creationId xmlns:a16="http://schemas.microsoft.com/office/drawing/2014/main" id="{F41F09E5-71D2-791F-AF4C-C977117F1A39}"/>
              </a:ext>
            </a:extLst>
          </p:cNvPr>
          <p:cNvSpPr>
            <a:spLocks noGrp="1"/>
          </p:cNvSpPr>
          <p:nvPr>
            <p:ph sz="half" idx="1"/>
          </p:nvPr>
        </p:nvSpPr>
        <p:spPr>
          <a:xfrm>
            <a:off x="838200" y="1825625"/>
            <a:ext cx="5430520" cy="1603375"/>
          </a:xfrm>
        </p:spPr>
        <p:txBody>
          <a:bodyPr>
            <a:normAutofit fontScale="92500" lnSpcReduction="20000"/>
          </a:bodyPr>
          <a:lstStyle/>
          <a:p>
            <a:r>
              <a:rPr lang="en-CA" b="1" dirty="0"/>
              <a:t>Beginner:</a:t>
            </a:r>
            <a:r>
              <a:rPr lang="en-CA" dirty="0"/>
              <a:t/>
            </a:r>
            <a:r>
              <a:rPr lang="en-US" dirty="0"/>
              <a:t>A permissionless blockchain is open for anyone to join and validate transactions.</a:t>
            </a:r>
            <a:br>
              <a:rPr lang="en-US" dirty="0"/>
            </a:br>
            <a:r>
              <a:rPr lang="en-US" dirty="0"/>
              <a:t>It’s fully decentralized and public.</a:t>
            </a:r>
            <a:br>
              <a:rPr lang="en-US" dirty="0"/>
            </a:br>
            <a:r>
              <a:rPr lang="en-US" dirty="0"/>
              <a:t>Example: Bitcoin and Ethereum.</a:t>
            </a:r>
            <a:endParaRPr lang="en-CA" dirty="0"/>
          </a:p>
        </p:txBody>
      </p:sp>
      <p:sp>
        <p:nvSpPr>
          <p:cNvPr id="4" name="Content Placeholder 3">
            <a:extLst>
              <a:ext uri="{FF2B5EF4-FFF2-40B4-BE49-F238E27FC236}">
                <a16:creationId xmlns:a16="http://schemas.microsoft.com/office/drawing/2014/main" id="{26B3C96F-23B8-D72C-9F58-B186E566DDC0}"/>
              </a:ext>
            </a:extLst>
          </p:cNvPr>
          <p:cNvSpPr>
            <a:spLocks noGrp="1"/>
          </p:cNvSpPr>
          <p:nvPr>
            <p:ph sz="half" idx="2"/>
          </p:nvPr>
        </p:nvSpPr>
        <p:spPr/>
        <p:txBody>
          <a:bodyPr>
            <a:normAutofit fontScale="92500" lnSpcReduction="20000"/>
          </a:bodyPr>
          <a:lstStyle/>
          <a:p>
            <a:r>
              <a:rPr lang="en-US" b="1" dirty="0"/>
              <a:t>Intermediate:</a:t>
            </a:r>
            <a:r>
              <a:rPr lang="en-US" dirty="0"/>
              <a:t> A permissionless blockchain is open for anyone to join, validate, and participate without approval. Bitcoin and Ethereum are examples where all participants are equal under consensus rules. They provide transparency and censorship resistance but face scalability and energy efficiency challenges.</a:t>
            </a:r>
            <a:endParaRPr lang="en-CA" dirty="0"/>
          </a:p>
        </p:txBody>
      </p:sp>
      <p:pic>
        <p:nvPicPr>
          <p:cNvPr id="5" name="Picture 4" descr="A collage of different logos&#10;&#10;AI-generated content may be incorrect.">
            <a:extLst>
              <a:ext uri="{FF2B5EF4-FFF2-40B4-BE49-F238E27FC236}">
                <a16:creationId xmlns:a16="http://schemas.microsoft.com/office/drawing/2014/main" id="{C295641D-EF52-0842-5046-F271AC0803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4765" y="3326765"/>
            <a:ext cx="3531235" cy="3531235"/>
          </a:xfrm>
          <a:prstGeom prst="rect">
            <a:avLst/>
          </a:prstGeom>
        </p:spPr>
      </p:pic>
    </p:spTree>
    <p:extLst>
      <p:ext uri="{BB962C8B-B14F-4D97-AF65-F5344CB8AC3E}">
        <p14:creationId xmlns:p14="http://schemas.microsoft.com/office/powerpoint/2010/main" val="231152024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FD102-74FD-1D07-560A-E182E69A9AAF}"/>
              </a:ext>
            </a:extLst>
          </p:cNvPr>
          <p:cNvSpPr>
            <a:spLocks noGrp="1"/>
          </p:cNvSpPr>
          <p:nvPr>
            <p:ph type="title"/>
          </p:nvPr>
        </p:nvSpPr>
        <p:spPr/>
        <p:txBody>
          <a:bodyPr/>
          <a:lstStyle/>
          <a:p>
            <a:r>
              <a:rPr lang="en-CA" dirty="0"/>
              <a:t>Permissioned Distributed Systems</a:t>
            </a:r>
          </a:p>
        </p:txBody>
      </p:sp>
      <p:sp>
        <p:nvSpPr>
          <p:cNvPr id="3" name="Content Placeholder 2">
            <a:extLst>
              <a:ext uri="{FF2B5EF4-FFF2-40B4-BE49-F238E27FC236}">
                <a16:creationId xmlns:a16="http://schemas.microsoft.com/office/drawing/2014/main" id="{D6D53FEA-C2B9-CE96-56C7-E305847035B8}"/>
              </a:ext>
            </a:extLst>
          </p:cNvPr>
          <p:cNvSpPr>
            <a:spLocks noGrp="1"/>
          </p:cNvSpPr>
          <p:nvPr>
            <p:ph sz="half" idx="1"/>
          </p:nvPr>
        </p:nvSpPr>
        <p:spPr/>
        <p:txBody>
          <a:bodyPr>
            <a:normAutofit fontScale="92500" lnSpcReduction="10000"/>
          </a:bodyPr>
          <a:lstStyle/>
          <a:p>
            <a:r>
              <a:rPr lang="en-CA" b="1" dirty="0"/>
              <a:t>Beginner:</a:t>
            </a:r>
            <a:r>
              <a:rPr lang="en-CA" dirty="0"/>
              <a:t/>
            </a:r>
            <a:r>
              <a:rPr lang="en-US" dirty="0"/>
              <a:t>These are distributed networks where access is restricted.</a:t>
            </a:r>
            <a:br>
              <a:rPr lang="en-US" dirty="0"/>
            </a:br>
            <a:r>
              <a:rPr lang="en-US" dirty="0"/>
              <a:t>They balance decentralization with controlled membership.</a:t>
            </a:r>
            <a:br>
              <a:rPr lang="en-US" dirty="0"/>
            </a:br>
            <a:r>
              <a:rPr lang="en-US" dirty="0"/>
              <a:t>Example: Hyperledger Fabric consortium network.</a:t>
            </a:r>
            <a:endParaRPr lang="en-CA" dirty="0"/>
          </a:p>
        </p:txBody>
      </p:sp>
      <p:sp>
        <p:nvSpPr>
          <p:cNvPr id="4" name="Content Placeholder 3">
            <a:extLst>
              <a:ext uri="{FF2B5EF4-FFF2-40B4-BE49-F238E27FC236}">
                <a16:creationId xmlns:a16="http://schemas.microsoft.com/office/drawing/2014/main" id="{35AA99AD-1111-220F-A375-4FE0A5B844AE}"/>
              </a:ext>
            </a:extLst>
          </p:cNvPr>
          <p:cNvSpPr>
            <a:spLocks noGrp="1"/>
          </p:cNvSpPr>
          <p:nvPr>
            <p:ph sz="half" idx="2"/>
          </p:nvPr>
        </p:nvSpPr>
        <p:spPr/>
        <p:txBody>
          <a:bodyPr>
            <a:normAutofit fontScale="92500" lnSpcReduction="10000"/>
          </a:bodyPr>
          <a:lstStyle/>
          <a:p>
            <a:r>
              <a:rPr lang="en-US" b="1" dirty="0"/>
              <a:t>Intermediate:</a:t>
            </a:r>
            <a:r>
              <a:rPr lang="en-US" dirty="0"/>
              <a:t> Permission distributed systems are networks where access is limited to approved participants, unlike public systems. Each participant has verified identity and predefined roles. These systems balance decentralization with control, often used in enterprises and governments. They enable scalability, privacy, and compliance without losing blockchain’s trust model.</a:t>
            </a:r>
            <a:endParaRPr lang="en-CA" dirty="0"/>
          </a:p>
        </p:txBody>
      </p:sp>
      <p:pic>
        <p:nvPicPr>
          <p:cNvPr id="5" name="Picture 4" descr="A diagram of a person and data owner&#10;&#10;AI-generated content may be incorrect.">
            <a:extLst>
              <a:ext uri="{FF2B5EF4-FFF2-40B4-BE49-F238E27FC236}">
                <a16:creationId xmlns:a16="http://schemas.microsoft.com/office/drawing/2014/main" id="{B9244DCB-C338-36D2-1532-84A36AA7CB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180" y="4439961"/>
            <a:ext cx="5077460" cy="2268179"/>
          </a:xfrm>
          <a:prstGeom prst="rect">
            <a:avLst/>
          </a:prstGeom>
        </p:spPr>
      </p:pic>
    </p:spTree>
    <p:extLst>
      <p:ext uri="{BB962C8B-B14F-4D97-AF65-F5344CB8AC3E}">
        <p14:creationId xmlns:p14="http://schemas.microsoft.com/office/powerpoint/2010/main" val="291663174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3B9AF-A306-08E8-2FBE-8F2D371FB9BD}"/>
              </a:ext>
            </a:extLst>
          </p:cNvPr>
          <p:cNvSpPr>
            <a:spLocks noGrp="1"/>
          </p:cNvSpPr>
          <p:nvPr>
            <p:ph type="title"/>
          </p:nvPr>
        </p:nvSpPr>
        <p:spPr/>
        <p:txBody>
          <a:bodyPr/>
          <a:lstStyle/>
          <a:p>
            <a:r>
              <a:rPr lang="en-CA" dirty="0"/>
              <a:t>Proof of Authority (</a:t>
            </a:r>
            <a:r>
              <a:rPr lang="en-CA" dirty="0" err="1"/>
              <a:t>PoA</a:t>
            </a:r>
            <a:r>
              <a:rPr lang="en-CA" dirty="0"/>
              <a:t>)</a:t>
            </a:r>
          </a:p>
        </p:txBody>
      </p:sp>
      <p:sp>
        <p:nvSpPr>
          <p:cNvPr id="3" name="Content Placeholder 2">
            <a:extLst>
              <a:ext uri="{FF2B5EF4-FFF2-40B4-BE49-F238E27FC236}">
                <a16:creationId xmlns:a16="http://schemas.microsoft.com/office/drawing/2014/main" id="{44D07FF8-0AF5-05B0-2E91-CC03DC81E807}"/>
              </a:ext>
            </a:extLst>
          </p:cNvPr>
          <p:cNvSpPr>
            <a:spLocks noGrp="1"/>
          </p:cNvSpPr>
          <p:nvPr>
            <p:ph sz="half" idx="1"/>
          </p:nvPr>
        </p:nvSpPr>
        <p:spPr>
          <a:xfrm>
            <a:off x="838200" y="1825625"/>
            <a:ext cx="5334000" cy="1933575"/>
          </a:xfrm>
        </p:spPr>
        <p:txBody>
          <a:bodyPr>
            <a:normAutofit fontScale="92500"/>
          </a:bodyPr>
          <a:lstStyle/>
          <a:p>
            <a:r>
              <a:rPr lang="en-CA" b="1" dirty="0"/>
              <a:t>Beginner:</a:t>
            </a:r>
            <a:r>
              <a:rPr lang="en-CA" dirty="0"/>
              <a:t/>
            </a:r>
            <a:r>
              <a:rPr lang="en-US" dirty="0" err="1"/>
              <a:t>PoA</a:t>
            </a:r>
            <a:r>
              <a:rPr lang="en-US" dirty="0"/>
              <a:t> uses a few trusted validators to confirm transactions.</a:t>
            </a:r>
            <a:br>
              <a:rPr lang="en-US" dirty="0"/>
            </a:br>
            <a:r>
              <a:rPr lang="en-US" dirty="0"/>
              <a:t>It’s faster but less decentralized.</a:t>
            </a:r>
            <a:br>
              <a:rPr lang="en-US" dirty="0"/>
            </a:br>
            <a:r>
              <a:rPr lang="en-US" dirty="0"/>
              <a:t>Example: </a:t>
            </a:r>
            <a:r>
              <a:rPr lang="en-US" dirty="0" err="1"/>
              <a:t>VeChain’s</a:t>
            </a:r>
            <a:r>
              <a:rPr lang="en-US" dirty="0"/>
              <a:t> enterprise blockchain.</a:t>
            </a:r>
            <a:endParaRPr lang="en-CA" dirty="0"/>
          </a:p>
        </p:txBody>
      </p:sp>
      <p:sp>
        <p:nvSpPr>
          <p:cNvPr id="4" name="Content Placeholder 3">
            <a:extLst>
              <a:ext uri="{FF2B5EF4-FFF2-40B4-BE49-F238E27FC236}">
                <a16:creationId xmlns:a16="http://schemas.microsoft.com/office/drawing/2014/main" id="{28EFD83A-932A-73FD-E95B-2C565697CF75}"/>
              </a:ext>
            </a:extLst>
          </p:cNvPr>
          <p:cNvSpPr>
            <a:spLocks noGrp="1"/>
          </p:cNvSpPr>
          <p:nvPr>
            <p:ph sz="half" idx="2"/>
          </p:nvPr>
        </p:nvSpPr>
        <p:spPr/>
        <p:txBody>
          <a:bodyPr>
            <a:normAutofit fontScale="92500"/>
          </a:bodyPr>
          <a:lstStyle/>
          <a:p>
            <a:r>
              <a:rPr lang="en-US" b="1" dirty="0"/>
              <a:t>Intermediate:</a:t>
            </a:r>
            <a:r>
              <a:rPr lang="en-US" dirty="0"/>
              <a:t/>
            </a:r>
            <a:r>
              <a:rPr lang="en-US" dirty="0" err="1"/>
              <a:t>PoA</a:t>
            </a:r>
            <a:r>
              <a:rPr lang="en-US" dirty="0"/>
              <a:t> is a consensus mechanism where trusted validators are pre-approved to create new blocks. Instead of mining or staking, identity and reputation act as the "stake." It is energy-efficient and provides high throughput. However, it is more centralized, as power lies with a small set of authorities</a:t>
            </a:r>
            <a:endParaRPr lang="en-CA" dirty="0"/>
          </a:p>
        </p:txBody>
      </p:sp>
      <p:pic>
        <p:nvPicPr>
          <p:cNvPr id="5" name="Picture 4" descr="A diagram of a software system&#10;&#10;AI-generated content may be incorrect.">
            <a:extLst>
              <a:ext uri="{FF2B5EF4-FFF2-40B4-BE49-F238E27FC236}">
                <a16:creationId xmlns:a16="http://schemas.microsoft.com/office/drawing/2014/main" id="{9C5A5B72-FF74-164A-3C80-DD897BBA8B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606" y="3759200"/>
            <a:ext cx="5447594" cy="2941701"/>
          </a:xfrm>
          <a:prstGeom prst="rect">
            <a:avLst/>
          </a:prstGeom>
        </p:spPr>
      </p:pic>
    </p:spTree>
    <p:extLst>
      <p:ext uri="{BB962C8B-B14F-4D97-AF65-F5344CB8AC3E}">
        <p14:creationId xmlns:p14="http://schemas.microsoft.com/office/powerpoint/2010/main" val="314599578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A17DD-8B3B-7528-7B89-4B56887B23CA}"/>
              </a:ext>
            </a:extLst>
          </p:cNvPr>
          <p:cNvSpPr>
            <a:spLocks noGrp="1"/>
          </p:cNvSpPr>
          <p:nvPr>
            <p:ph type="title"/>
          </p:nvPr>
        </p:nvSpPr>
        <p:spPr/>
        <p:txBody>
          <a:bodyPr/>
          <a:lstStyle/>
          <a:p>
            <a:r>
              <a:rPr lang="en-CA" dirty="0"/>
              <a:t>Pseudonymity</a:t>
            </a:r>
          </a:p>
        </p:txBody>
      </p:sp>
      <p:sp>
        <p:nvSpPr>
          <p:cNvPr id="3" name="Content Placeholder 2">
            <a:extLst>
              <a:ext uri="{FF2B5EF4-FFF2-40B4-BE49-F238E27FC236}">
                <a16:creationId xmlns:a16="http://schemas.microsoft.com/office/drawing/2014/main" id="{7B70F1A7-550C-8D7A-2855-9D0A97A3943B}"/>
              </a:ext>
            </a:extLst>
          </p:cNvPr>
          <p:cNvSpPr>
            <a:spLocks noGrp="1"/>
          </p:cNvSpPr>
          <p:nvPr>
            <p:ph sz="half" idx="1"/>
          </p:nvPr>
        </p:nvSpPr>
        <p:spPr>
          <a:xfrm>
            <a:off x="838200" y="1825625"/>
            <a:ext cx="5334000" cy="1781175"/>
          </a:xfrm>
        </p:spPr>
        <p:txBody>
          <a:bodyPr>
            <a:normAutofit fontScale="77500" lnSpcReduction="20000"/>
          </a:bodyPr>
          <a:lstStyle/>
          <a:p>
            <a:r>
              <a:rPr lang="en-CA" b="1" dirty="0"/>
              <a:t>Beginner:</a:t>
            </a:r>
            <a:r>
              <a:rPr lang="en-CA" dirty="0"/>
              <a:t/>
            </a:r>
            <a:r>
              <a:rPr lang="en-US" dirty="0"/>
              <a:t>Pseudonymity means using a fake name or address instead of your real identity.</a:t>
            </a:r>
            <a:br>
              <a:rPr lang="en-US" dirty="0"/>
            </a:br>
            <a:r>
              <a:rPr lang="en-US" dirty="0"/>
              <a:t>Blockchain wallets are pseudonymous unless linked to you.</a:t>
            </a:r>
            <a:br>
              <a:rPr lang="en-US" dirty="0"/>
            </a:br>
            <a:r>
              <a:rPr lang="en-US" dirty="0"/>
              <a:t>Example: A Bitcoin address not showing the owner’s name.</a:t>
            </a:r>
            <a:endParaRPr lang="en-CA" dirty="0"/>
          </a:p>
        </p:txBody>
      </p:sp>
      <p:sp>
        <p:nvSpPr>
          <p:cNvPr id="4" name="Content Placeholder 3">
            <a:extLst>
              <a:ext uri="{FF2B5EF4-FFF2-40B4-BE49-F238E27FC236}">
                <a16:creationId xmlns:a16="http://schemas.microsoft.com/office/drawing/2014/main" id="{5114EE23-CEC1-F95A-5A06-62C1D650CE7F}"/>
              </a:ext>
            </a:extLst>
          </p:cNvPr>
          <p:cNvSpPr>
            <a:spLocks noGrp="1"/>
          </p:cNvSpPr>
          <p:nvPr>
            <p:ph sz="half" idx="2"/>
          </p:nvPr>
        </p:nvSpPr>
        <p:spPr/>
        <p:txBody>
          <a:bodyPr>
            <a:normAutofit fontScale="77500" lnSpcReduction="20000"/>
          </a:bodyPr>
          <a:lstStyle/>
          <a:p>
            <a:r>
              <a:rPr lang="en-US" b="1" dirty="0"/>
              <a:t>Intermediate:</a:t>
            </a:r>
            <a:r>
              <a:rPr lang="en-US" dirty="0"/>
              <a:t> Pseudonymity in blockchain means users interact using cryptographic addresses instead of real identities. Transactions are public, but linking them to a real person requires external data. This provides privacy but not absolute anonymity. Bitcoin and Ethereum are pseudonymous networks, not anonymous ones.</a:t>
            </a:r>
            <a:endParaRPr lang="en-CA" dirty="0"/>
          </a:p>
        </p:txBody>
      </p:sp>
      <p:pic>
        <p:nvPicPr>
          <p:cNvPr id="5" name="Content Placeholder 4" descr="A black and white image of a person's head and a blockchain&#10;&#10;AI-generated content may be incorrect.">
            <a:extLst>
              <a:ext uri="{FF2B5EF4-FFF2-40B4-BE49-F238E27FC236}">
                <a16:creationId xmlns:a16="http://schemas.microsoft.com/office/drawing/2014/main" id="{CA596B41-FDA2-89F3-F221-88A34637FB29}"/>
              </a:ext>
            </a:extLst>
          </p:cNvPr>
          <p:cNvPicPr>
            <a:picLocks noChangeAspect="1"/>
          </p:cNvPicPr>
          <p:nvPr/>
        </p:nvPicPr>
        <p:blipFill>
          <a:blip r:embed="rId2"/>
          <a:stretch>
            <a:fillRect/>
          </a:stretch>
        </p:blipFill>
        <p:spPr>
          <a:xfrm>
            <a:off x="1137920" y="3741737"/>
            <a:ext cx="4340463" cy="2893642"/>
          </a:xfrm>
          <a:prstGeom prst="rect">
            <a:avLst/>
          </a:prstGeom>
        </p:spPr>
      </p:pic>
    </p:spTree>
    <p:extLst>
      <p:ext uri="{BB962C8B-B14F-4D97-AF65-F5344CB8AC3E}">
        <p14:creationId xmlns:p14="http://schemas.microsoft.com/office/powerpoint/2010/main" val="321392313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44D79-5819-77CE-FFB3-9E4B5D55117F}"/>
              </a:ext>
            </a:extLst>
          </p:cNvPr>
          <p:cNvSpPr>
            <a:spLocks noGrp="1"/>
          </p:cNvSpPr>
          <p:nvPr>
            <p:ph type="title"/>
          </p:nvPr>
        </p:nvSpPr>
        <p:spPr/>
        <p:txBody>
          <a:bodyPr/>
          <a:lstStyle/>
          <a:p>
            <a:r>
              <a:rPr lang="en-CA" dirty="0"/>
              <a:t>Plasma</a:t>
            </a:r>
          </a:p>
        </p:txBody>
      </p:sp>
      <p:sp>
        <p:nvSpPr>
          <p:cNvPr id="3" name="Content Placeholder 2">
            <a:extLst>
              <a:ext uri="{FF2B5EF4-FFF2-40B4-BE49-F238E27FC236}">
                <a16:creationId xmlns:a16="http://schemas.microsoft.com/office/drawing/2014/main" id="{ACC106D8-F512-6E40-CFE3-F94296373FD1}"/>
              </a:ext>
            </a:extLst>
          </p:cNvPr>
          <p:cNvSpPr>
            <a:spLocks noGrp="1"/>
          </p:cNvSpPr>
          <p:nvPr>
            <p:ph sz="half" idx="1"/>
          </p:nvPr>
        </p:nvSpPr>
        <p:spPr>
          <a:xfrm>
            <a:off x="838200" y="1825625"/>
            <a:ext cx="5582920" cy="1415415"/>
          </a:xfrm>
        </p:spPr>
        <p:txBody>
          <a:bodyPr>
            <a:normAutofit fontScale="70000" lnSpcReduction="20000"/>
          </a:bodyPr>
          <a:lstStyle/>
          <a:p>
            <a:r>
              <a:rPr lang="en-CA" b="1" dirty="0"/>
              <a:t>Beginner:</a:t>
            </a:r>
            <a:r>
              <a:rPr lang="en-CA" dirty="0"/>
              <a:t/>
            </a:r>
            <a:r>
              <a:rPr lang="en-US" dirty="0"/>
              <a:t>Plasma is a Layer-2 framework for scaling Ethereum.</a:t>
            </a:r>
            <a:br>
              <a:rPr lang="en-US" dirty="0"/>
            </a:br>
            <a:r>
              <a:rPr lang="en-US" dirty="0"/>
              <a:t>It creates smaller chains to handle transactions faster.</a:t>
            </a:r>
            <a:br>
              <a:rPr lang="en-US" dirty="0"/>
            </a:br>
            <a:r>
              <a:rPr lang="en-US" dirty="0"/>
              <a:t>Example: Using Plasma for faster game asset transfers.</a:t>
            </a:r>
            <a:endParaRPr lang="en-CA" dirty="0"/>
          </a:p>
        </p:txBody>
      </p:sp>
      <p:sp>
        <p:nvSpPr>
          <p:cNvPr id="4" name="Content Placeholder 3">
            <a:extLst>
              <a:ext uri="{FF2B5EF4-FFF2-40B4-BE49-F238E27FC236}">
                <a16:creationId xmlns:a16="http://schemas.microsoft.com/office/drawing/2014/main" id="{27B0B7D2-F50C-CCCD-92FB-575BACBFA515}"/>
              </a:ext>
            </a:extLst>
          </p:cNvPr>
          <p:cNvSpPr>
            <a:spLocks noGrp="1"/>
          </p:cNvSpPr>
          <p:nvPr>
            <p:ph sz="half" idx="2"/>
          </p:nvPr>
        </p:nvSpPr>
        <p:spPr/>
        <p:txBody>
          <a:bodyPr>
            <a:normAutofit fontScale="70000" lnSpcReduction="20000"/>
          </a:bodyPr>
          <a:lstStyle/>
          <a:p>
            <a:r>
              <a:rPr lang="en-US" b="1" dirty="0"/>
              <a:t>Intermediate:</a:t>
            </a:r>
            <a:r>
              <a:rPr lang="en-US" dirty="0"/>
              <a:t> Plasma is a layer-2 scaling solution for Ethereum that creates child chains anchored to the main chain. It processes transactions off-chain and only submits summaries to Ethereum. This reduces congestion and fees while retaining security. Plasma is useful for micropayments and high-throughput applications.</a:t>
            </a:r>
            <a:endParaRPr lang="en-CA" dirty="0"/>
          </a:p>
        </p:txBody>
      </p:sp>
      <p:pic>
        <p:nvPicPr>
          <p:cNvPr id="5" name="Content Placeholder 4" descr="A black text on a white background&#10;&#10;AI-generated content may be incorrect.">
            <a:extLst>
              <a:ext uri="{FF2B5EF4-FFF2-40B4-BE49-F238E27FC236}">
                <a16:creationId xmlns:a16="http://schemas.microsoft.com/office/drawing/2014/main" id="{3D6B5F01-6CC2-9996-98EB-F090628838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5462" y="477220"/>
            <a:ext cx="3509963" cy="919466"/>
          </a:xfrm>
          <a:prstGeom prst="rect">
            <a:avLst/>
          </a:prstGeom>
        </p:spPr>
      </p:pic>
      <p:pic>
        <p:nvPicPr>
          <p:cNvPr id="6" name="Picture 5" descr="A diagram of a plasma chain&#10;&#10;AI-generated content may be incorrect.">
            <a:extLst>
              <a:ext uri="{FF2B5EF4-FFF2-40B4-BE49-F238E27FC236}">
                <a16:creationId xmlns:a16="http://schemas.microsoft.com/office/drawing/2014/main" id="{648AFDA9-A0D6-15B6-072E-AA10C75D2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124200"/>
            <a:ext cx="5074920" cy="3547060"/>
          </a:xfrm>
          <a:prstGeom prst="rect">
            <a:avLst/>
          </a:prstGeom>
        </p:spPr>
      </p:pic>
    </p:spTree>
    <p:extLst>
      <p:ext uri="{BB962C8B-B14F-4D97-AF65-F5344CB8AC3E}">
        <p14:creationId xmlns:p14="http://schemas.microsoft.com/office/powerpoint/2010/main" val="13241820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9CD17-A093-9796-1000-9686C08CC96C}"/>
              </a:ext>
            </a:extLst>
          </p:cNvPr>
          <p:cNvSpPr>
            <a:spLocks noGrp="1"/>
          </p:cNvSpPr>
          <p:nvPr>
            <p:ph type="title"/>
          </p:nvPr>
        </p:nvSpPr>
        <p:spPr/>
        <p:txBody>
          <a:bodyPr/>
          <a:lstStyle/>
          <a:p>
            <a:r>
              <a:rPr lang="en-CA" dirty="0" err="1"/>
              <a:t>PoD</a:t>
            </a:r>
            <a:r>
              <a:rPr lang="en-CA" dirty="0"/>
              <a:t> (Proof of Developer)</a:t>
            </a:r>
          </a:p>
        </p:txBody>
      </p:sp>
      <p:sp>
        <p:nvSpPr>
          <p:cNvPr id="3" name="Content Placeholder 2">
            <a:extLst>
              <a:ext uri="{FF2B5EF4-FFF2-40B4-BE49-F238E27FC236}">
                <a16:creationId xmlns:a16="http://schemas.microsoft.com/office/drawing/2014/main" id="{85831491-0672-466D-16E3-DACD3ABF284E}"/>
              </a:ext>
            </a:extLst>
          </p:cNvPr>
          <p:cNvSpPr>
            <a:spLocks noGrp="1"/>
          </p:cNvSpPr>
          <p:nvPr>
            <p:ph sz="half" idx="1"/>
          </p:nvPr>
        </p:nvSpPr>
        <p:spPr>
          <a:xfrm>
            <a:off x="838200" y="1825625"/>
            <a:ext cx="5257800" cy="1842135"/>
          </a:xfrm>
        </p:spPr>
        <p:txBody>
          <a:bodyPr>
            <a:normAutofit fontScale="77500" lnSpcReduction="20000"/>
          </a:bodyPr>
          <a:lstStyle/>
          <a:p>
            <a:r>
              <a:rPr lang="en-CA" b="1" dirty="0"/>
              <a:t>Beginner:</a:t>
            </a:r>
            <a:r>
              <a:rPr lang="en-CA" dirty="0"/>
              <a:t/>
            </a:r>
            <a:r>
              <a:rPr lang="en-US" dirty="0" err="1"/>
              <a:t>PoD</a:t>
            </a:r>
            <a:r>
              <a:rPr lang="en-US" dirty="0"/>
              <a:t> verifies that a project’s developer is real and trustworthy.</a:t>
            </a:r>
            <a:br>
              <a:rPr lang="en-US" dirty="0"/>
            </a:br>
            <a:r>
              <a:rPr lang="en-US" dirty="0"/>
              <a:t>It helps prevent scams in crypto launches.</a:t>
            </a:r>
            <a:br>
              <a:rPr lang="en-US" dirty="0"/>
            </a:br>
            <a:r>
              <a:rPr lang="en-US" dirty="0"/>
              <a:t>Example: Requiring ID verification before token listing.</a:t>
            </a:r>
            <a:endParaRPr lang="en-CA" dirty="0"/>
          </a:p>
        </p:txBody>
      </p:sp>
      <p:sp>
        <p:nvSpPr>
          <p:cNvPr id="4" name="Content Placeholder 3">
            <a:extLst>
              <a:ext uri="{FF2B5EF4-FFF2-40B4-BE49-F238E27FC236}">
                <a16:creationId xmlns:a16="http://schemas.microsoft.com/office/drawing/2014/main" id="{5BF4F060-F16F-5F81-A9C0-238517CB6A2F}"/>
              </a:ext>
            </a:extLst>
          </p:cNvPr>
          <p:cNvSpPr>
            <a:spLocks noGrp="1"/>
          </p:cNvSpPr>
          <p:nvPr>
            <p:ph sz="half" idx="2"/>
          </p:nvPr>
        </p:nvSpPr>
        <p:spPr/>
        <p:txBody>
          <a:bodyPr>
            <a:normAutofit fontScale="77500" lnSpcReduction="20000"/>
          </a:bodyPr>
          <a:lstStyle/>
          <a:p>
            <a:r>
              <a:rPr lang="en-US" b="1" dirty="0"/>
              <a:t>Intermediate:</a:t>
            </a:r>
            <a:r>
              <a:rPr lang="en-US" dirty="0"/>
              <a:t> Proof of Developer is a method to confirm the legitimacy of a blockchain project’s developers. It involves identity verification or code audits to ensure the team is real. This reduces risks of scams and anonymous rug pulls. It builds investor trust in new blockchain ventures.</a:t>
            </a:r>
            <a:endParaRPr lang="en-CA" dirty="0"/>
          </a:p>
        </p:txBody>
      </p:sp>
      <p:pic>
        <p:nvPicPr>
          <p:cNvPr id="5" name="Picture 4" descr="A black and white diagram of a person's identity&#10;&#10;AI-generated content may be incorrect.">
            <a:extLst>
              <a:ext uri="{FF2B5EF4-FFF2-40B4-BE49-F238E27FC236}">
                <a16:creationId xmlns:a16="http://schemas.microsoft.com/office/drawing/2014/main" id="{3679FE7A-A6EC-FD6C-B155-5071838BA8AB}"/>
              </a:ext>
            </a:extLst>
          </p:cNvPr>
          <p:cNvPicPr>
            <a:picLocks noChangeAspect="1"/>
          </p:cNvPicPr>
          <p:nvPr/>
        </p:nvPicPr>
        <p:blipFill>
          <a:blip r:embed="rId2"/>
          <a:stretch>
            <a:fillRect/>
          </a:stretch>
        </p:blipFill>
        <p:spPr>
          <a:xfrm>
            <a:off x="1559561" y="3266440"/>
            <a:ext cx="3591560" cy="3591560"/>
          </a:xfrm>
          <a:prstGeom prst="rect">
            <a:avLst/>
          </a:prstGeom>
        </p:spPr>
      </p:pic>
    </p:spTree>
    <p:extLst>
      <p:ext uri="{BB962C8B-B14F-4D97-AF65-F5344CB8AC3E}">
        <p14:creationId xmlns:p14="http://schemas.microsoft.com/office/powerpoint/2010/main" val="170654482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87B20-EB04-74EE-C66B-43A83AC3EA83}"/>
              </a:ext>
            </a:extLst>
          </p:cNvPr>
          <p:cNvSpPr>
            <a:spLocks noGrp="1"/>
          </p:cNvSpPr>
          <p:nvPr>
            <p:ph type="title"/>
          </p:nvPr>
        </p:nvSpPr>
        <p:spPr/>
        <p:txBody>
          <a:bodyPr/>
          <a:lstStyle/>
          <a:p>
            <a:r>
              <a:rPr lang="en-CA" dirty="0" err="1"/>
              <a:t>PoI</a:t>
            </a:r>
            <a:r>
              <a:rPr lang="en-CA" dirty="0"/>
              <a:t> (Proof-of-Identity)</a:t>
            </a:r>
          </a:p>
        </p:txBody>
      </p:sp>
      <p:sp>
        <p:nvSpPr>
          <p:cNvPr id="3" name="Content Placeholder 2">
            <a:extLst>
              <a:ext uri="{FF2B5EF4-FFF2-40B4-BE49-F238E27FC236}">
                <a16:creationId xmlns:a16="http://schemas.microsoft.com/office/drawing/2014/main" id="{D7398F2C-382D-F0B9-9E62-7DCB09CB02EF}"/>
              </a:ext>
            </a:extLst>
          </p:cNvPr>
          <p:cNvSpPr>
            <a:spLocks noGrp="1"/>
          </p:cNvSpPr>
          <p:nvPr>
            <p:ph sz="half" idx="1"/>
          </p:nvPr>
        </p:nvSpPr>
        <p:spPr>
          <a:xfrm>
            <a:off x="838200" y="1825625"/>
            <a:ext cx="5334000" cy="1943735"/>
          </a:xfrm>
        </p:spPr>
        <p:txBody>
          <a:bodyPr>
            <a:normAutofit fontScale="92500" lnSpcReduction="20000"/>
          </a:bodyPr>
          <a:lstStyle/>
          <a:p>
            <a:r>
              <a:rPr lang="en-CA" b="1" dirty="0"/>
              <a:t>Beginner:</a:t>
            </a:r>
            <a:r>
              <a:rPr lang="en-CA" dirty="0"/>
              <a:t/>
            </a:r>
            <a:r>
              <a:rPr lang="en-US" dirty="0" err="1"/>
              <a:t>PoI</a:t>
            </a:r>
            <a:r>
              <a:rPr lang="en-US" dirty="0"/>
              <a:t> confirms a person’s identity on a blockchain.</a:t>
            </a:r>
            <a:br>
              <a:rPr lang="en-US" dirty="0"/>
            </a:br>
            <a:r>
              <a:rPr lang="en-US" dirty="0"/>
              <a:t>It’s used for secure logins and compliance.</a:t>
            </a:r>
            <a:br>
              <a:rPr lang="en-US" dirty="0"/>
            </a:br>
            <a:r>
              <a:rPr lang="en-US" dirty="0"/>
              <a:t>Example: Logging in with blockchain-based ID.</a:t>
            </a:r>
            <a:endParaRPr lang="en-CA" dirty="0"/>
          </a:p>
        </p:txBody>
      </p:sp>
      <p:sp>
        <p:nvSpPr>
          <p:cNvPr id="4" name="Content Placeholder 3">
            <a:extLst>
              <a:ext uri="{FF2B5EF4-FFF2-40B4-BE49-F238E27FC236}">
                <a16:creationId xmlns:a16="http://schemas.microsoft.com/office/drawing/2014/main" id="{1FB0B418-2C10-B5F2-2965-E9532B81C816}"/>
              </a:ext>
            </a:extLst>
          </p:cNvPr>
          <p:cNvSpPr>
            <a:spLocks noGrp="1"/>
          </p:cNvSpPr>
          <p:nvPr>
            <p:ph sz="half" idx="2"/>
          </p:nvPr>
        </p:nvSpPr>
        <p:spPr/>
        <p:txBody>
          <a:bodyPr>
            <a:normAutofit fontScale="92500" lnSpcReduction="20000"/>
          </a:bodyPr>
          <a:lstStyle/>
          <a:p>
            <a:r>
              <a:rPr lang="en-US" b="1" dirty="0"/>
              <a:t>Intermediate:</a:t>
            </a:r>
            <a:r>
              <a:rPr lang="en-US" dirty="0"/>
              <a:t> Proof of Identity is a consensus and authentication mechanism ensuring that participants are verified individuals or entities. It uses cryptographic proofs linked to identity verification. It prevents Sybil attacks by ensuring one person = one identity. Useful in voting, KYC, and enterprise blockchain networks.</a:t>
            </a:r>
            <a:endParaRPr lang="en-CA" dirty="0"/>
          </a:p>
        </p:txBody>
      </p:sp>
      <p:pic>
        <p:nvPicPr>
          <p:cNvPr id="5" name="Content Placeholder 4" descr="A black and white diagram of a person and a shield&#10;&#10;AI-generated content may be incorrect.">
            <a:extLst>
              <a:ext uri="{FF2B5EF4-FFF2-40B4-BE49-F238E27FC236}">
                <a16:creationId xmlns:a16="http://schemas.microsoft.com/office/drawing/2014/main" id="{3D0DE475-D8F6-E9FE-891C-5C6803898374}"/>
              </a:ext>
            </a:extLst>
          </p:cNvPr>
          <p:cNvPicPr>
            <a:picLocks noChangeAspect="1"/>
          </p:cNvPicPr>
          <p:nvPr/>
        </p:nvPicPr>
        <p:blipFill>
          <a:blip r:embed="rId2"/>
          <a:stretch>
            <a:fillRect/>
          </a:stretch>
        </p:blipFill>
        <p:spPr>
          <a:xfrm>
            <a:off x="1136015" y="3549015"/>
            <a:ext cx="3308985" cy="3308985"/>
          </a:xfrm>
          <a:prstGeom prst="rect">
            <a:avLst/>
          </a:prstGeom>
        </p:spPr>
      </p:pic>
    </p:spTree>
    <p:extLst>
      <p:ext uri="{BB962C8B-B14F-4D97-AF65-F5344CB8AC3E}">
        <p14:creationId xmlns:p14="http://schemas.microsoft.com/office/powerpoint/2010/main" val="2302269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D4D07-29DF-416E-9DAE-2C4A4D9BEB53}"/>
              </a:ext>
            </a:extLst>
          </p:cNvPr>
          <p:cNvSpPr>
            <a:spLocks noGrp="1"/>
          </p:cNvSpPr>
          <p:nvPr>
            <p:ph type="title"/>
          </p:nvPr>
        </p:nvSpPr>
        <p:spPr/>
        <p:txBody>
          <a:bodyPr/>
          <a:lstStyle/>
          <a:p>
            <a:r>
              <a:rPr lang="en-CA" b="1" dirty="0"/>
              <a:t>Blockchain</a:t>
            </a:r>
          </a:p>
        </p:txBody>
      </p:sp>
      <p:sp>
        <p:nvSpPr>
          <p:cNvPr id="3" name="Content Placeholder 2">
            <a:extLst>
              <a:ext uri="{FF2B5EF4-FFF2-40B4-BE49-F238E27FC236}">
                <a16:creationId xmlns:a16="http://schemas.microsoft.com/office/drawing/2014/main" id="{5DD9CD04-381D-D9C2-0E51-421E999A9255}"/>
              </a:ext>
            </a:extLst>
          </p:cNvPr>
          <p:cNvSpPr>
            <a:spLocks noGrp="1"/>
          </p:cNvSpPr>
          <p:nvPr>
            <p:ph sz="half" idx="1"/>
          </p:nvPr>
        </p:nvSpPr>
        <p:spPr/>
        <p:txBody>
          <a:bodyPr>
            <a:normAutofit fontScale="92500" lnSpcReduction="20000"/>
          </a:bodyPr>
          <a:lstStyle/>
          <a:p>
            <a:r>
              <a:rPr lang="en-CA" b="1" dirty="0"/>
              <a:t>Beginner:</a:t>
            </a:r>
            <a:r>
              <a:rPr lang="en-CA" dirty="0"/>
              <a:t/>
            </a:r>
            <a:r>
              <a:rPr lang="en-US" dirty="0"/>
              <a:t>A digital ledger where data is stored in blocks that are linked in sequence.</a:t>
            </a:r>
            <a:br>
              <a:rPr lang="en-US" dirty="0"/>
            </a:br>
            <a:r>
              <a:rPr lang="en-US" dirty="0"/>
              <a:t>Once added, blocks cannot be changed, ensuring data integrity.</a:t>
            </a:r>
            <a:br>
              <a:rPr lang="en-US" dirty="0"/>
            </a:br>
            <a:r>
              <a:rPr lang="en-US" dirty="0"/>
              <a:t>Blockchain is maintained by a distributed network of nodes.</a:t>
            </a:r>
          </a:p>
          <a:p>
            <a:endParaRPr lang="en-CA" dirty="0"/>
          </a:p>
        </p:txBody>
      </p:sp>
      <p:sp>
        <p:nvSpPr>
          <p:cNvPr id="4" name="Content Placeholder 3">
            <a:extLst>
              <a:ext uri="{FF2B5EF4-FFF2-40B4-BE49-F238E27FC236}">
                <a16:creationId xmlns:a16="http://schemas.microsoft.com/office/drawing/2014/main" id="{6DDF69C0-629C-BCCF-D858-E53D2DF800E6}"/>
              </a:ext>
            </a:extLst>
          </p:cNvPr>
          <p:cNvSpPr>
            <a:spLocks noGrp="1"/>
          </p:cNvSpPr>
          <p:nvPr>
            <p:ph sz="half" idx="2"/>
          </p:nvPr>
        </p:nvSpPr>
        <p:spPr/>
        <p:txBody>
          <a:bodyPr>
            <a:normAutofit fontScale="92500" lnSpcReduction="20000"/>
          </a:bodyPr>
          <a:lstStyle/>
          <a:p>
            <a:r>
              <a:rPr lang="en-US" b="1" dirty="0"/>
              <a:t>Intermediate:</a:t>
            </a:r>
            <a:br>
              <a:rPr lang="en-US" dirty="0"/>
            </a:br>
            <a:r>
              <a:rPr lang="en-US" dirty="0"/>
              <a:t>A blockchain is a distributed ledger technology where data is stored in linked, immutable blocks. Each block contains transactions, a timestamp, and a cryptographic hash of the previous block. Consensus mechanisms like Proof-of-Work or Proof-of-Stake ensure all nodes agree on the ledger’s state. Blockchain enables decentralized, transparent, and tamper-resistant record-keeping for cryptocurrencies and beyond.</a:t>
            </a:r>
            <a:endParaRPr lang="en-CA" dirty="0"/>
          </a:p>
        </p:txBody>
      </p:sp>
      <p:pic>
        <p:nvPicPr>
          <p:cNvPr id="5" name="Picture 4" descr="A block chain with a logo&#10;&#10;AI-generated content may be incorrect.">
            <a:extLst>
              <a:ext uri="{FF2B5EF4-FFF2-40B4-BE49-F238E27FC236}">
                <a16:creationId xmlns:a16="http://schemas.microsoft.com/office/drawing/2014/main" id="{7F867F9C-174F-5884-82FE-1A1F555872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1513" y="3782133"/>
            <a:ext cx="2821867" cy="2821867"/>
          </a:xfrm>
          <a:prstGeom prst="rect">
            <a:avLst/>
          </a:prstGeom>
        </p:spPr>
      </p:pic>
    </p:spTree>
    <p:extLst>
      <p:ext uri="{BB962C8B-B14F-4D97-AF65-F5344CB8AC3E}">
        <p14:creationId xmlns:p14="http://schemas.microsoft.com/office/powerpoint/2010/main" val="144357265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3F846-123A-ABAE-3009-94BE08EC2398}"/>
              </a:ext>
            </a:extLst>
          </p:cNvPr>
          <p:cNvSpPr>
            <a:spLocks noGrp="1"/>
          </p:cNvSpPr>
          <p:nvPr>
            <p:ph type="title"/>
          </p:nvPr>
        </p:nvSpPr>
        <p:spPr/>
        <p:txBody>
          <a:bodyPr/>
          <a:lstStyle/>
          <a:p>
            <a:r>
              <a:rPr lang="en-CA" dirty="0" err="1"/>
              <a:t>PoT</a:t>
            </a:r>
            <a:r>
              <a:rPr lang="en-CA" dirty="0"/>
              <a:t> (Proof of Time)</a:t>
            </a:r>
          </a:p>
        </p:txBody>
      </p:sp>
      <p:sp>
        <p:nvSpPr>
          <p:cNvPr id="3" name="Content Placeholder 2">
            <a:extLst>
              <a:ext uri="{FF2B5EF4-FFF2-40B4-BE49-F238E27FC236}">
                <a16:creationId xmlns:a16="http://schemas.microsoft.com/office/drawing/2014/main" id="{4AF96E7E-F8CA-4C59-74CB-C0497DFD8422}"/>
              </a:ext>
            </a:extLst>
          </p:cNvPr>
          <p:cNvSpPr>
            <a:spLocks noGrp="1"/>
          </p:cNvSpPr>
          <p:nvPr>
            <p:ph sz="half" idx="1"/>
          </p:nvPr>
        </p:nvSpPr>
        <p:spPr>
          <a:xfrm>
            <a:off x="838200" y="1825625"/>
            <a:ext cx="5471160" cy="1811655"/>
          </a:xfrm>
        </p:spPr>
        <p:txBody>
          <a:bodyPr>
            <a:normAutofit fontScale="92500" lnSpcReduction="20000"/>
          </a:bodyPr>
          <a:lstStyle/>
          <a:p>
            <a:r>
              <a:rPr lang="en-CA" b="1" dirty="0"/>
              <a:t>Beginner:</a:t>
            </a:r>
            <a:r>
              <a:rPr lang="en-CA" dirty="0"/>
              <a:t/>
            </a:r>
            <a:r>
              <a:rPr lang="en-US" dirty="0" err="1"/>
              <a:t>PoT</a:t>
            </a:r>
            <a:r>
              <a:rPr lang="en-US" dirty="0"/>
              <a:t> validates the time order of blockchain events.</a:t>
            </a:r>
            <a:br>
              <a:rPr lang="en-US" dirty="0"/>
            </a:br>
            <a:r>
              <a:rPr lang="en-US" dirty="0"/>
              <a:t>It ensures accurate transaction sequencing.</a:t>
            </a:r>
            <a:br>
              <a:rPr lang="en-US" dirty="0"/>
            </a:br>
            <a:r>
              <a:rPr lang="en-US" dirty="0"/>
              <a:t>Example: Timestamping files on a blockchain.</a:t>
            </a:r>
            <a:endParaRPr lang="en-CA" dirty="0"/>
          </a:p>
        </p:txBody>
      </p:sp>
      <p:sp>
        <p:nvSpPr>
          <p:cNvPr id="4" name="Content Placeholder 3">
            <a:extLst>
              <a:ext uri="{FF2B5EF4-FFF2-40B4-BE49-F238E27FC236}">
                <a16:creationId xmlns:a16="http://schemas.microsoft.com/office/drawing/2014/main" id="{D07FEF69-D5AC-E197-985E-DBE0035E1207}"/>
              </a:ext>
            </a:extLst>
          </p:cNvPr>
          <p:cNvSpPr>
            <a:spLocks noGrp="1"/>
          </p:cNvSpPr>
          <p:nvPr>
            <p:ph sz="half" idx="2"/>
          </p:nvPr>
        </p:nvSpPr>
        <p:spPr/>
        <p:txBody>
          <a:bodyPr>
            <a:normAutofit fontScale="92500" lnSpcReduction="20000"/>
          </a:bodyPr>
          <a:lstStyle/>
          <a:p>
            <a:r>
              <a:rPr lang="en-US" b="1" dirty="0"/>
              <a:t>Intermediate:</a:t>
            </a:r>
            <a:r>
              <a:rPr lang="en-US" dirty="0"/>
              <a:t> Proof of Time ensures fairness in consensus by enforcing time delays before creating blocks. It prevents miners or validators from gaining unfair advantages by computing too quickly. Often used alongside storage or capacity proofs. It balances efficiency with security against manipulation.</a:t>
            </a:r>
            <a:endParaRPr lang="en-CA" dirty="0"/>
          </a:p>
        </p:txBody>
      </p:sp>
      <p:pic>
        <p:nvPicPr>
          <p:cNvPr id="5" name="Content Placeholder 4" descr="A diagram of a blockchain&#10;&#10;AI-generated content may be incorrect.">
            <a:extLst>
              <a:ext uri="{FF2B5EF4-FFF2-40B4-BE49-F238E27FC236}">
                <a16:creationId xmlns:a16="http://schemas.microsoft.com/office/drawing/2014/main" id="{09F74F7A-266F-B117-545A-645126A74329}"/>
              </a:ext>
            </a:extLst>
          </p:cNvPr>
          <p:cNvPicPr>
            <a:picLocks noChangeAspect="1"/>
          </p:cNvPicPr>
          <p:nvPr/>
        </p:nvPicPr>
        <p:blipFill>
          <a:blip r:embed="rId2"/>
          <a:stretch>
            <a:fillRect/>
          </a:stretch>
        </p:blipFill>
        <p:spPr>
          <a:xfrm>
            <a:off x="2651759" y="3503453"/>
            <a:ext cx="3201829" cy="3201829"/>
          </a:xfrm>
          <a:prstGeom prst="rect">
            <a:avLst/>
          </a:prstGeom>
        </p:spPr>
      </p:pic>
    </p:spTree>
    <p:extLst>
      <p:ext uri="{BB962C8B-B14F-4D97-AF65-F5344CB8AC3E}">
        <p14:creationId xmlns:p14="http://schemas.microsoft.com/office/powerpoint/2010/main" val="82196575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8A30A-2AB4-390E-B8F5-DFFC6149AB37}"/>
              </a:ext>
            </a:extLst>
          </p:cNvPr>
          <p:cNvSpPr>
            <a:spLocks noGrp="1"/>
          </p:cNvSpPr>
          <p:nvPr>
            <p:ph type="title"/>
          </p:nvPr>
        </p:nvSpPr>
        <p:spPr/>
        <p:txBody>
          <a:bodyPr/>
          <a:lstStyle/>
          <a:p>
            <a:r>
              <a:rPr lang="en-CA" dirty="0" err="1"/>
              <a:t>PoS</a:t>
            </a:r>
            <a:r>
              <a:rPr lang="en-CA" dirty="0"/>
              <a:t> (Proof of Stake)</a:t>
            </a:r>
          </a:p>
        </p:txBody>
      </p:sp>
      <p:sp>
        <p:nvSpPr>
          <p:cNvPr id="3" name="Content Placeholder 2">
            <a:extLst>
              <a:ext uri="{FF2B5EF4-FFF2-40B4-BE49-F238E27FC236}">
                <a16:creationId xmlns:a16="http://schemas.microsoft.com/office/drawing/2014/main" id="{C97A854C-C125-2CE1-E4CC-1A4789BD817F}"/>
              </a:ext>
            </a:extLst>
          </p:cNvPr>
          <p:cNvSpPr>
            <a:spLocks noGrp="1"/>
          </p:cNvSpPr>
          <p:nvPr>
            <p:ph sz="half" idx="1"/>
          </p:nvPr>
        </p:nvSpPr>
        <p:spPr>
          <a:xfrm>
            <a:off x="838200" y="1825625"/>
            <a:ext cx="5334000" cy="2014855"/>
          </a:xfrm>
        </p:spPr>
        <p:txBody>
          <a:bodyPr>
            <a:normAutofit fontScale="92500" lnSpcReduction="10000"/>
          </a:bodyPr>
          <a:lstStyle/>
          <a:p>
            <a:r>
              <a:rPr lang="en-CA" b="1" dirty="0"/>
              <a:t>Beginner:</a:t>
            </a:r>
            <a:r>
              <a:rPr lang="en-CA" dirty="0"/>
              <a:t/>
            </a:r>
            <a:r>
              <a:rPr lang="en-US" dirty="0" err="1"/>
              <a:t>PoS</a:t>
            </a:r>
            <a:r>
              <a:rPr lang="en-US" dirty="0"/>
              <a:t> chooses validators based on the amount of crypto they stake.</a:t>
            </a:r>
            <a:br>
              <a:rPr lang="en-US" dirty="0"/>
            </a:br>
            <a:r>
              <a:rPr lang="en-US" dirty="0"/>
              <a:t>It’s more energy-efficient than mining.</a:t>
            </a:r>
            <a:br>
              <a:rPr lang="en-US" dirty="0"/>
            </a:br>
            <a:r>
              <a:rPr lang="en-US" dirty="0"/>
              <a:t>Example: Ethereum 2.0 uses </a:t>
            </a:r>
            <a:r>
              <a:rPr lang="en-US" dirty="0" err="1"/>
              <a:t>PoS.</a:t>
            </a:r>
            <a:endParaRPr lang="en-CA" dirty="0"/>
          </a:p>
        </p:txBody>
      </p:sp>
      <p:sp>
        <p:nvSpPr>
          <p:cNvPr id="4" name="Content Placeholder 3">
            <a:extLst>
              <a:ext uri="{FF2B5EF4-FFF2-40B4-BE49-F238E27FC236}">
                <a16:creationId xmlns:a16="http://schemas.microsoft.com/office/drawing/2014/main" id="{5971C5DF-18F7-538A-DD39-D29875256E34}"/>
              </a:ext>
            </a:extLst>
          </p:cNvPr>
          <p:cNvSpPr>
            <a:spLocks noGrp="1"/>
          </p:cNvSpPr>
          <p:nvPr>
            <p:ph sz="half" idx="2"/>
          </p:nvPr>
        </p:nvSpPr>
        <p:spPr/>
        <p:txBody>
          <a:bodyPr>
            <a:normAutofit fontScale="92500" lnSpcReduction="10000"/>
          </a:bodyPr>
          <a:lstStyle/>
          <a:p>
            <a:r>
              <a:rPr lang="en-US" b="1" dirty="0"/>
              <a:t>Intermediate:</a:t>
            </a:r>
            <a:r>
              <a:rPr lang="en-US" dirty="0"/>
              <a:t> Proof of Stake is a consensus mechanism where validators lock tokens ("stake") to be eligible for block creation. The probability of being chosen depends on the stake size and sometimes randomness. It consumes far less energy than Proof of Work. Ethereum 2.0 uses </a:t>
            </a:r>
            <a:r>
              <a:rPr lang="en-US" dirty="0" err="1"/>
              <a:t>PoS</a:t>
            </a:r>
            <a:r>
              <a:rPr lang="en-US" dirty="0"/>
              <a:t> to secure its network.</a:t>
            </a:r>
            <a:endParaRPr lang="en-CA" dirty="0"/>
          </a:p>
        </p:txBody>
      </p:sp>
      <p:pic>
        <p:nvPicPr>
          <p:cNvPr id="5" name="Content Placeholder 4" descr="A person standing in front of a safe&#10;&#10;AI-generated content may be incorrect.">
            <a:extLst>
              <a:ext uri="{FF2B5EF4-FFF2-40B4-BE49-F238E27FC236}">
                <a16:creationId xmlns:a16="http://schemas.microsoft.com/office/drawing/2014/main" id="{62C40DC4-7CF4-C55F-2BD7-118961AAE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7130" y="3761581"/>
            <a:ext cx="2191847" cy="3096419"/>
          </a:xfrm>
          <a:prstGeom prst="rect">
            <a:avLst/>
          </a:prstGeom>
        </p:spPr>
      </p:pic>
      <p:pic>
        <p:nvPicPr>
          <p:cNvPr id="8" name="Picture 7" descr="A diagram of a person and computer&#10;&#10;AI-generated content may be incorrect.">
            <a:extLst>
              <a:ext uri="{FF2B5EF4-FFF2-40B4-BE49-F238E27FC236}">
                <a16:creationId xmlns:a16="http://schemas.microsoft.com/office/drawing/2014/main" id="{C161FF64-8954-229F-6D3D-CFFA25C36D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2417" y="839"/>
            <a:ext cx="3893503" cy="1689849"/>
          </a:xfrm>
          <a:prstGeom prst="rect">
            <a:avLst/>
          </a:prstGeom>
        </p:spPr>
      </p:pic>
    </p:spTree>
    <p:extLst>
      <p:ext uri="{BB962C8B-B14F-4D97-AF65-F5344CB8AC3E}">
        <p14:creationId xmlns:p14="http://schemas.microsoft.com/office/powerpoint/2010/main" val="58736859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BDFC-AEF8-4F0A-E70B-A5EF629495C9}"/>
              </a:ext>
            </a:extLst>
          </p:cNvPr>
          <p:cNvSpPr>
            <a:spLocks noGrp="1"/>
          </p:cNvSpPr>
          <p:nvPr>
            <p:ph type="title"/>
          </p:nvPr>
        </p:nvSpPr>
        <p:spPr/>
        <p:txBody>
          <a:bodyPr/>
          <a:lstStyle/>
          <a:p>
            <a:r>
              <a:rPr lang="en-CA" dirty="0"/>
              <a:t>PoW (Proof of Work)</a:t>
            </a:r>
          </a:p>
        </p:txBody>
      </p:sp>
      <p:sp>
        <p:nvSpPr>
          <p:cNvPr id="3" name="Content Placeholder 2">
            <a:extLst>
              <a:ext uri="{FF2B5EF4-FFF2-40B4-BE49-F238E27FC236}">
                <a16:creationId xmlns:a16="http://schemas.microsoft.com/office/drawing/2014/main" id="{0058ED70-0C7F-B277-D167-2CFC51DCF4F7}"/>
              </a:ext>
            </a:extLst>
          </p:cNvPr>
          <p:cNvSpPr>
            <a:spLocks noGrp="1"/>
          </p:cNvSpPr>
          <p:nvPr>
            <p:ph sz="half" idx="1"/>
          </p:nvPr>
        </p:nvSpPr>
        <p:spPr>
          <a:xfrm>
            <a:off x="838200" y="1825625"/>
            <a:ext cx="5491480" cy="1603375"/>
          </a:xfrm>
        </p:spPr>
        <p:txBody>
          <a:bodyPr>
            <a:normAutofit fontScale="92500" lnSpcReduction="20000"/>
          </a:bodyPr>
          <a:lstStyle/>
          <a:p>
            <a:r>
              <a:rPr lang="en-CA" b="1" dirty="0"/>
              <a:t>Beginner:</a:t>
            </a:r>
            <a:r>
              <a:rPr lang="en-CA" dirty="0"/>
              <a:t/>
            </a:r>
            <a:r>
              <a:rPr lang="en-US" dirty="0"/>
              <a:t>PoW requires solving complex puzzles to add blocks.</a:t>
            </a:r>
            <a:br>
              <a:rPr lang="en-US" dirty="0"/>
            </a:br>
            <a:r>
              <a:rPr lang="en-US" dirty="0"/>
              <a:t>It’s secure but uses a lot of energy.</a:t>
            </a:r>
            <a:br>
              <a:rPr lang="en-US" dirty="0"/>
            </a:br>
            <a:r>
              <a:rPr lang="en-US" dirty="0"/>
              <a:t>Example: Bitcoin’s consensus method.</a:t>
            </a:r>
            <a:endParaRPr lang="en-CA" dirty="0"/>
          </a:p>
        </p:txBody>
      </p:sp>
      <p:sp>
        <p:nvSpPr>
          <p:cNvPr id="4" name="Content Placeholder 3">
            <a:extLst>
              <a:ext uri="{FF2B5EF4-FFF2-40B4-BE49-F238E27FC236}">
                <a16:creationId xmlns:a16="http://schemas.microsoft.com/office/drawing/2014/main" id="{C5D7301E-0C38-111F-6F92-8C771E28FF20}"/>
              </a:ext>
            </a:extLst>
          </p:cNvPr>
          <p:cNvSpPr>
            <a:spLocks noGrp="1"/>
          </p:cNvSpPr>
          <p:nvPr>
            <p:ph sz="half" idx="2"/>
          </p:nvPr>
        </p:nvSpPr>
        <p:spPr/>
        <p:txBody>
          <a:bodyPr>
            <a:normAutofit fontScale="92500" lnSpcReduction="20000"/>
          </a:bodyPr>
          <a:lstStyle/>
          <a:p>
            <a:r>
              <a:rPr lang="en-US" b="1" dirty="0"/>
              <a:t>Intermediate:</a:t>
            </a:r>
            <a:r>
              <a:rPr lang="en-US" dirty="0"/>
              <a:t> Proof of Work requires miners to solve computational puzzles to propose new blocks. It secures the network by making attacks expensive and resource-intensive. PoW provides strong security but consumes significant energy. Bitcoin and early Ethereum used PoW as their primary consensus.</a:t>
            </a:r>
            <a:endParaRPr lang="en-CA" dirty="0"/>
          </a:p>
        </p:txBody>
      </p:sp>
      <p:pic>
        <p:nvPicPr>
          <p:cNvPr id="5" name="Picture 4" descr="A diagram of a graph&#10;&#10;AI-generated content may be incorrect.">
            <a:extLst>
              <a:ext uri="{FF2B5EF4-FFF2-40B4-BE49-F238E27FC236}">
                <a16:creationId xmlns:a16="http://schemas.microsoft.com/office/drawing/2014/main" id="{7810B96D-BDE2-ED43-AA4B-54C4A745A4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513" y="3845911"/>
            <a:ext cx="6072167" cy="2465989"/>
          </a:xfrm>
          <a:prstGeom prst="rect">
            <a:avLst/>
          </a:prstGeom>
        </p:spPr>
      </p:pic>
    </p:spTree>
    <p:extLst>
      <p:ext uri="{BB962C8B-B14F-4D97-AF65-F5344CB8AC3E}">
        <p14:creationId xmlns:p14="http://schemas.microsoft.com/office/powerpoint/2010/main" val="13058618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44A35-B137-A340-0D66-7FD9A9DFA471}"/>
              </a:ext>
            </a:extLst>
          </p:cNvPr>
          <p:cNvSpPr>
            <a:spLocks noGrp="1"/>
          </p:cNvSpPr>
          <p:nvPr>
            <p:ph type="title"/>
          </p:nvPr>
        </p:nvSpPr>
        <p:spPr/>
        <p:txBody>
          <a:bodyPr/>
          <a:lstStyle/>
          <a:p>
            <a:r>
              <a:rPr lang="en-CA" dirty="0"/>
              <a:t>PoV (Proof of Validation)</a:t>
            </a:r>
          </a:p>
        </p:txBody>
      </p:sp>
      <p:sp>
        <p:nvSpPr>
          <p:cNvPr id="3" name="Content Placeholder 2">
            <a:extLst>
              <a:ext uri="{FF2B5EF4-FFF2-40B4-BE49-F238E27FC236}">
                <a16:creationId xmlns:a16="http://schemas.microsoft.com/office/drawing/2014/main" id="{76ACB245-D6F0-55CB-E718-6A4905C4A42B}"/>
              </a:ext>
            </a:extLst>
          </p:cNvPr>
          <p:cNvSpPr>
            <a:spLocks noGrp="1"/>
          </p:cNvSpPr>
          <p:nvPr>
            <p:ph sz="half" idx="1"/>
          </p:nvPr>
        </p:nvSpPr>
        <p:spPr/>
        <p:txBody>
          <a:bodyPr>
            <a:normAutofit fontScale="92500"/>
          </a:bodyPr>
          <a:lstStyle/>
          <a:p>
            <a:r>
              <a:rPr lang="en-CA" b="1" dirty="0"/>
              <a:t>Beginner:</a:t>
            </a:r>
            <a:r>
              <a:rPr lang="en-CA" dirty="0"/>
              <a:t/>
            </a:r>
            <a:r>
              <a:rPr lang="en-US" dirty="0"/>
              <a:t>PoV confirms transactions through validators who meet certain rules.</a:t>
            </a:r>
            <a:br>
              <a:rPr lang="en-US" dirty="0"/>
            </a:br>
            <a:r>
              <a:rPr lang="en-US" dirty="0"/>
              <a:t>It’s a consensus method for some blockchains.</a:t>
            </a:r>
            <a:br>
              <a:rPr lang="en-US" dirty="0"/>
            </a:br>
            <a:r>
              <a:rPr lang="en-US" dirty="0"/>
              <a:t>Example: Networks requiring specialized validators.</a:t>
            </a:r>
            <a:endParaRPr lang="en-CA" dirty="0"/>
          </a:p>
        </p:txBody>
      </p:sp>
      <p:sp>
        <p:nvSpPr>
          <p:cNvPr id="4" name="Content Placeholder 3">
            <a:extLst>
              <a:ext uri="{FF2B5EF4-FFF2-40B4-BE49-F238E27FC236}">
                <a16:creationId xmlns:a16="http://schemas.microsoft.com/office/drawing/2014/main" id="{323C238C-46DE-61D5-6C87-0C24457E30EF}"/>
              </a:ext>
            </a:extLst>
          </p:cNvPr>
          <p:cNvSpPr>
            <a:spLocks noGrp="1"/>
          </p:cNvSpPr>
          <p:nvPr>
            <p:ph sz="half" idx="2"/>
          </p:nvPr>
        </p:nvSpPr>
        <p:spPr/>
        <p:txBody>
          <a:bodyPr>
            <a:normAutofit fontScale="92500"/>
          </a:bodyPr>
          <a:lstStyle/>
          <a:p>
            <a:r>
              <a:rPr lang="en-US" b="1" dirty="0"/>
              <a:t>Intermediate:</a:t>
            </a:r>
            <a:r>
              <a:rPr lang="en-US" dirty="0"/>
              <a:t> Proof of Validation ensures transactions or blocks are approved by selected validators before inclusion in the chain. Instead of energy or stake, the trust relies on validator verification. It provides efficiency for permissioned blockchains. PoV reduces waste but may centralize power among validators.</a:t>
            </a:r>
            <a:endParaRPr lang="en-CA" dirty="0"/>
          </a:p>
        </p:txBody>
      </p:sp>
      <p:pic>
        <p:nvPicPr>
          <p:cNvPr id="5" name="Content Placeholder 4" descr="A black and white logo&#10;&#10;AI-generated content may be incorrect.">
            <a:extLst>
              <a:ext uri="{FF2B5EF4-FFF2-40B4-BE49-F238E27FC236}">
                <a16:creationId xmlns:a16="http://schemas.microsoft.com/office/drawing/2014/main" id="{A16EEDC2-1229-3306-0E9C-20306200EB19}"/>
              </a:ext>
            </a:extLst>
          </p:cNvPr>
          <p:cNvPicPr>
            <a:picLocks noChangeAspect="1"/>
          </p:cNvPicPr>
          <p:nvPr/>
        </p:nvPicPr>
        <p:blipFill>
          <a:blip r:embed="rId2"/>
          <a:stretch>
            <a:fillRect/>
          </a:stretch>
        </p:blipFill>
        <p:spPr>
          <a:xfrm>
            <a:off x="6519385" y="365125"/>
            <a:ext cx="1303973" cy="1303973"/>
          </a:xfrm>
          <a:prstGeom prst="rect">
            <a:avLst/>
          </a:prstGeom>
        </p:spPr>
      </p:pic>
    </p:spTree>
    <p:extLst>
      <p:ext uri="{BB962C8B-B14F-4D97-AF65-F5344CB8AC3E}">
        <p14:creationId xmlns:p14="http://schemas.microsoft.com/office/powerpoint/2010/main" val="400356698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75AF-996B-D786-5DD1-3790EE534CF8}"/>
              </a:ext>
            </a:extLst>
          </p:cNvPr>
          <p:cNvSpPr>
            <a:spLocks noGrp="1"/>
          </p:cNvSpPr>
          <p:nvPr>
            <p:ph type="title"/>
          </p:nvPr>
        </p:nvSpPr>
        <p:spPr/>
        <p:txBody>
          <a:bodyPr/>
          <a:lstStyle/>
          <a:p>
            <a:r>
              <a:rPr lang="en-CA" dirty="0"/>
              <a:t>PoC (Proof of Capacity)</a:t>
            </a:r>
          </a:p>
        </p:txBody>
      </p:sp>
      <p:sp>
        <p:nvSpPr>
          <p:cNvPr id="3" name="Content Placeholder 2">
            <a:extLst>
              <a:ext uri="{FF2B5EF4-FFF2-40B4-BE49-F238E27FC236}">
                <a16:creationId xmlns:a16="http://schemas.microsoft.com/office/drawing/2014/main" id="{33A994E9-6627-3837-15E8-B140E70AD492}"/>
              </a:ext>
            </a:extLst>
          </p:cNvPr>
          <p:cNvSpPr>
            <a:spLocks noGrp="1"/>
          </p:cNvSpPr>
          <p:nvPr>
            <p:ph sz="half" idx="1"/>
          </p:nvPr>
        </p:nvSpPr>
        <p:spPr/>
        <p:txBody>
          <a:bodyPr/>
          <a:lstStyle/>
          <a:p>
            <a:r>
              <a:rPr lang="en-CA" b="1" dirty="0"/>
              <a:t>Beginner:</a:t>
            </a:r>
            <a:r>
              <a:rPr lang="en-CA" dirty="0"/>
              <a:t/>
            </a:r>
            <a:r>
              <a:rPr lang="en-US" dirty="0"/>
              <a:t>PoC uses available hard drive space to mine coins.</a:t>
            </a:r>
            <a:br>
              <a:rPr lang="en-US" dirty="0"/>
            </a:br>
            <a:r>
              <a:rPr lang="en-US" dirty="0"/>
              <a:t>It’s more eco-friendly than PoW.</a:t>
            </a:r>
            <a:br>
              <a:rPr lang="en-US" dirty="0"/>
            </a:br>
            <a:r>
              <a:rPr lang="en-US" dirty="0"/>
              <a:t>Example: </a:t>
            </a:r>
            <a:r>
              <a:rPr lang="en-US" dirty="0" err="1"/>
              <a:t>Burstcoin</a:t>
            </a:r>
            <a:r>
              <a:rPr lang="en-US" dirty="0"/>
              <a:t> mining.</a:t>
            </a:r>
            <a:endParaRPr lang="en-CA" dirty="0"/>
          </a:p>
        </p:txBody>
      </p:sp>
      <p:sp>
        <p:nvSpPr>
          <p:cNvPr id="4" name="Content Placeholder 3">
            <a:extLst>
              <a:ext uri="{FF2B5EF4-FFF2-40B4-BE49-F238E27FC236}">
                <a16:creationId xmlns:a16="http://schemas.microsoft.com/office/drawing/2014/main" id="{68AEA511-0F4B-3150-064F-DD5E17AD2917}"/>
              </a:ext>
            </a:extLst>
          </p:cNvPr>
          <p:cNvSpPr>
            <a:spLocks noGrp="1"/>
          </p:cNvSpPr>
          <p:nvPr>
            <p:ph sz="half" idx="2"/>
          </p:nvPr>
        </p:nvSpPr>
        <p:spPr/>
        <p:txBody>
          <a:bodyPr/>
          <a:lstStyle/>
          <a:p>
            <a:r>
              <a:rPr lang="en-US" b="1" dirty="0"/>
              <a:t>Intermediate:</a:t>
            </a:r>
            <a:r>
              <a:rPr lang="en-US" dirty="0"/>
              <a:t> Proof of Capacity uses storage space instead of computation or stake to validate blocks. Participants pre-allocate disk space with cryptographic solutions ("plots"). More storage equals higher chance to mine a block. It is energy-efficient and seen in networks like </a:t>
            </a:r>
            <a:r>
              <a:rPr lang="en-US" dirty="0" err="1"/>
              <a:t>Burstcoin</a:t>
            </a:r>
            <a:r>
              <a:rPr lang="en-US" dirty="0"/>
              <a:t>.</a:t>
            </a:r>
            <a:endParaRPr lang="en-CA" dirty="0"/>
          </a:p>
        </p:txBody>
      </p:sp>
    </p:spTree>
    <p:extLst>
      <p:ext uri="{BB962C8B-B14F-4D97-AF65-F5344CB8AC3E}">
        <p14:creationId xmlns:p14="http://schemas.microsoft.com/office/powerpoint/2010/main" val="11263934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5D202-EF7A-C9CE-ECE3-C69B7FAB41AB}"/>
              </a:ext>
            </a:extLst>
          </p:cNvPr>
          <p:cNvSpPr>
            <a:spLocks noGrp="1"/>
          </p:cNvSpPr>
          <p:nvPr>
            <p:ph type="title"/>
          </p:nvPr>
        </p:nvSpPr>
        <p:spPr/>
        <p:txBody>
          <a:bodyPr/>
          <a:lstStyle/>
          <a:p>
            <a:r>
              <a:rPr lang="en-CA" dirty="0" err="1"/>
              <a:t>PoET</a:t>
            </a:r>
            <a:r>
              <a:rPr lang="en-CA" dirty="0"/>
              <a:t> (Proof-of-Elapsed-Time)</a:t>
            </a:r>
          </a:p>
        </p:txBody>
      </p:sp>
      <p:sp>
        <p:nvSpPr>
          <p:cNvPr id="3" name="Content Placeholder 2">
            <a:extLst>
              <a:ext uri="{FF2B5EF4-FFF2-40B4-BE49-F238E27FC236}">
                <a16:creationId xmlns:a16="http://schemas.microsoft.com/office/drawing/2014/main" id="{1EB6244A-6CF1-3AF8-037C-F9FE6A08EA55}"/>
              </a:ext>
            </a:extLst>
          </p:cNvPr>
          <p:cNvSpPr>
            <a:spLocks noGrp="1"/>
          </p:cNvSpPr>
          <p:nvPr>
            <p:ph sz="half" idx="1"/>
          </p:nvPr>
        </p:nvSpPr>
        <p:spPr/>
        <p:txBody>
          <a:bodyPr/>
          <a:lstStyle/>
          <a:p>
            <a:r>
              <a:rPr lang="en-CA" b="1" dirty="0"/>
              <a:t>Beginner:</a:t>
            </a:r>
            <a:r>
              <a:rPr lang="en-CA" dirty="0"/>
              <a:t/>
            </a:r>
            <a:r>
              <a:rPr lang="en-US" dirty="0" err="1"/>
              <a:t>PoET</a:t>
            </a:r>
            <a:r>
              <a:rPr lang="en-US" dirty="0"/>
              <a:t> randomly chooses a leader after a waiting period.</a:t>
            </a:r>
            <a:br>
              <a:rPr lang="en-US" dirty="0"/>
            </a:br>
            <a:r>
              <a:rPr lang="en-US" dirty="0"/>
              <a:t>It’s designed for permissioned blockchains.</a:t>
            </a:r>
            <a:br>
              <a:rPr lang="en-US" dirty="0"/>
            </a:br>
            <a:r>
              <a:rPr lang="en-US" dirty="0"/>
              <a:t>Example: Hyperledger Sawtooth consensus.</a:t>
            </a:r>
            <a:endParaRPr lang="en-CA" dirty="0"/>
          </a:p>
        </p:txBody>
      </p:sp>
      <p:sp>
        <p:nvSpPr>
          <p:cNvPr id="4" name="Content Placeholder 3">
            <a:extLst>
              <a:ext uri="{FF2B5EF4-FFF2-40B4-BE49-F238E27FC236}">
                <a16:creationId xmlns:a16="http://schemas.microsoft.com/office/drawing/2014/main" id="{1B4FF36C-AF50-C166-0DD5-2CDAC6090DA2}"/>
              </a:ext>
            </a:extLst>
          </p:cNvPr>
          <p:cNvSpPr>
            <a:spLocks noGrp="1"/>
          </p:cNvSpPr>
          <p:nvPr>
            <p:ph sz="half" idx="2"/>
          </p:nvPr>
        </p:nvSpPr>
        <p:spPr/>
        <p:txBody>
          <a:bodyPr/>
          <a:lstStyle/>
          <a:p>
            <a:r>
              <a:rPr lang="en-US" b="1" dirty="0"/>
              <a:t>Intermediate:</a:t>
            </a:r>
            <a:r>
              <a:rPr lang="en-US" dirty="0"/>
              <a:t> Proof of Elapsed Time is a consensus mechanism developed by Intel for permissioned blockchains. It relies on trusted execution environments (TEEs) to assign random wait times to validators. The validator with the shortest wait time wins. It provides fairness while reducing energy costs.</a:t>
            </a:r>
            <a:endParaRPr lang="en-CA" dirty="0"/>
          </a:p>
        </p:txBody>
      </p:sp>
    </p:spTree>
    <p:extLst>
      <p:ext uri="{BB962C8B-B14F-4D97-AF65-F5344CB8AC3E}">
        <p14:creationId xmlns:p14="http://schemas.microsoft.com/office/powerpoint/2010/main" val="40253018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83926-6443-CB5A-F8E5-F57A75AF8231}"/>
              </a:ext>
            </a:extLst>
          </p:cNvPr>
          <p:cNvSpPr>
            <a:spLocks noGrp="1"/>
          </p:cNvSpPr>
          <p:nvPr>
            <p:ph type="title"/>
          </p:nvPr>
        </p:nvSpPr>
        <p:spPr/>
        <p:txBody>
          <a:bodyPr/>
          <a:lstStyle/>
          <a:p>
            <a:r>
              <a:rPr lang="en-CA" dirty="0"/>
              <a:t>Protocol</a:t>
            </a:r>
          </a:p>
        </p:txBody>
      </p:sp>
      <p:sp>
        <p:nvSpPr>
          <p:cNvPr id="3" name="Content Placeholder 2">
            <a:extLst>
              <a:ext uri="{FF2B5EF4-FFF2-40B4-BE49-F238E27FC236}">
                <a16:creationId xmlns:a16="http://schemas.microsoft.com/office/drawing/2014/main" id="{2F955A09-2227-AD52-C6C2-DAC956E272E3}"/>
              </a:ext>
            </a:extLst>
          </p:cNvPr>
          <p:cNvSpPr>
            <a:spLocks noGrp="1"/>
          </p:cNvSpPr>
          <p:nvPr>
            <p:ph sz="half" idx="1"/>
          </p:nvPr>
        </p:nvSpPr>
        <p:spPr/>
        <p:txBody>
          <a:bodyPr>
            <a:normAutofit fontScale="92500" lnSpcReduction="10000"/>
          </a:bodyPr>
          <a:lstStyle/>
          <a:p>
            <a:r>
              <a:rPr lang="en-CA" b="1" dirty="0"/>
              <a:t>Beginner:</a:t>
            </a:r>
            <a:r>
              <a:rPr lang="en-CA" dirty="0"/>
              <a:t/>
            </a:r>
            <a:r>
              <a:rPr lang="en-US" dirty="0"/>
              <a:t>A protocol is a set of rules for how blockchain data is shared.</a:t>
            </a:r>
            <a:br>
              <a:rPr lang="en-US" dirty="0"/>
            </a:br>
            <a:r>
              <a:rPr lang="en-US" dirty="0"/>
              <a:t>It ensures all participants follow the same structure.</a:t>
            </a:r>
            <a:br>
              <a:rPr lang="en-US" dirty="0"/>
            </a:br>
            <a:r>
              <a:rPr lang="en-US" dirty="0"/>
              <a:t>Example: Bitcoin protocol defines block size and timing.</a:t>
            </a:r>
            <a:endParaRPr lang="en-CA" dirty="0"/>
          </a:p>
        </p:txBody>
      </p:sp>
      <p:sp>
        <p:nvSpPr>
          <p:cNvPr id="4" name="Content Placeholder 3">
            <a:extLst>
              <a:ext uri="{FF2B5EF4-FFF2-40B4-BE49-F238E27FC236}">
                <a16:creationId xmlns:a16="http://schemas.microsoft.com/office/drawing/2014/main" id="{E2ED9DCB-7F60-0237-575C-F01FAF7294FD}"/>
              </a:ext>
            </a:extLst>
          </p:cNvPr>
          <p:cNvSpPr>
            <a:spLocks noGrp="1"/>
          </p:cNvSpPr>
          <p:nvPr>
            <p:ph sz="half" idx="2"/>
          </p:nvPr>
        </p:nvSpPr>
        <p:spPr/>
        <p:txBody>
          <a:bodyPr>
            <a:normAutofit fontScale="92500" lnSpcReduction="10000"/>
          </a:bodyPr>
          <a:lstStyle/>
          <a:p>
            <a:r>
              <a:rPr lang="en-US" b="1" dirty="0"/>
              <a:t>Intermediate:</a:t>
            </a:r>
            <a:r>
              <a:rPr lang="en-US" dirty="0"/>
              <a:t> A protocol in blockchain is a set of formal rules defining how nodes communicate, validate, and reach consensus. It governs data formats, transaction structures, and block creation. Examples include Bitcoin protocol and Ethereum protocol. Without agreed protocols, decentralized systems could not coordinate securely.</a:t>
            </a:r>
            <a:endParaRPr lang="en-CA" dirty="0"/>
          </a:p>
        </p:txBody>
      </p:sp>
      <p:pic>
        <p:nvPicPr>
          <p:cNvPr id="5" name="Content Placeholder 4" descr="A diagram of a web and a blockchain&#10;&#10;AI-generated content may be incorrect.">
            <a:extLst>
              <a:ext uri="{FF2B5EF4-FFF2-40B4-BE49-F238E27FC236}">
                <a16:creationId xmlns:a16="http://schemas.microsoft.com/office/drawing/2014/main" id="{C91F03DC-0A82-AB66-EEB5-589797A890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400" y="4365148"/>
            <a:ext cx="3631320" cy="2334420"/>
          </a:xfrm>
          <a:prstGeom prst="rect">
            <a:avLst/>
          </a:prstGeom>
        </p:spPr>
      </p:pic>
    </p:spTree>
    <p:extLst>
      <p:ext uri="{BB962C8B-B14F-4D97-AF65-F5344CB8AC3E}">
        <p14:creationId xmlns:p14="http://schemas.microsoft.com/office/powerpoint/2010/main" val="180423077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A8CA7-4E2D-3B24-72A7-76E9A651C392}"/>
              </a:ext>
            </a:extLst>
          </p:cNvPr>
          <p:cNvSpPr>
            <a:spLocks noGrp="1"/>
          </p:cNvSpPr>
          <p:nvPr>
            <p:ph type="title"/>
          </p:nvPr>
        </p:nvSpPr>
        <p:spPr/>
        <p:txBody>
          <a:bodyPr/>
          <a:lstStyle/>
          <a:p>
            <a:r>
              <a:rPr lang="en-CA" dirty="0"/>
              <a:t>Quantum Computing</a:t>
            </a:r>
          </a:p>
        </p:txBody>
      </p:sp>
      <p:sp>
        <p:nvSpPr>
          <p:cNvPr id="3" name="Content Placeholder 2">
            <a:extLst>
              <a:ext uri="{FF2B5EF4-FFF2-40B4-BE49-F238E27FC236}">
                <a16:creationId xmlns:a16="http://schemas.microsoft.com/office/drawing/2014/main" id="{E54FAD90-E8C4-5215-7C10-FA1F4BA4FA31}"/>
              </a:ext>
            </a:extLst>
          </p:cNvPr>
          <p:cNvSpPr>
            <a:spLocks noGrp="1"/>
          </p:cNvSpPr>
          <p:nvPr>
            <p:ph sz="half" idx="1"/>
          </p:nvPr>
        </p:nvSpPr>
        <p:spPr/>
        <p:txBody>
          <a:bodyPr>
            <a:normAutofit fontScale="92500" lnSpcReduction="10000"/>
          </a:bodyPr>
          <a:lstStyle/>
          <a:p>
            <a:r>
              <a:rPr lang="en-CA" b="1" dirty="0"/>
              <a:t>Beginner:</a:t>
            </a:r>
            <a:r>
              <a:rPr lang="en-CA" dirty="0"/>
              <a:t> Quantum computing uses quantum physics for super-fast calculations.</a:t>
            </a:r>
            <a:br>
              <a:rPr lang="en-CA" dirty="0"/>
            </a:br>
            <a:r>
              <a:rPr lang="en-CA" dirty="0"/>
              <a:t>It could break current blockchain encryption.</a:t>
            </a:r>
            <a:br>
              <a:rPr lang="en-CA" dirty="0"/>
            </a:br>
            <a:r>
              <a:rPr lang="en-CA" dirty="0"/>
              <a:t>Example: Research on quantum-resistant blockchains.</a:t>
            </a:r>
          </a:p>
        </p:txBody>
      </p:sp>
      <p:sp>
        <p:nvSpPr>
          <p:cNvPr id="4" name="Content Placeholder 3">
            <a:extLst>
              <a:ext uri="{FF2B5EF4-FFF2-40B4-BE49-F238E27FC236}">
                <a16:creationId xmlns:a16="http://schemas.microsoft.com/office/drawing/2014/main" id="{F7F1F3F8-EFBD-AA44-C1C9-1EB087E1C54C}"/>
              </a:ext>
            </a:extLst>
          </p:cNvPr>
          <p:cNvSpPr>
            <a:spLocks noGrp="1"/>
          </p:cNvSpPr>
          <p:nvPr>
            <p:ph sz="half" idx="2"/>
          </p:nvPr>
        </p:nvSpPr>
        <p:spPr/>
        <p:txBody>
          <a:bodyPr>
            <a:normAutofit fontScale="92500" lnSpcReduction="10000"/>
          </a:bodyPr>
          <a:lstStyle/>
          <a:p>
            <a:r>
              <a:rPr lang="en-CA" b="1" dirty="0"/>
              <a:t>Intermediate:</a:t>
            </a:r>
            <a:r>
              <a:rPr lang="en-CA" dirty="0"/>
              <a:t> Quantum computing uses quantum mechanics to solve problems faster than classical computers. In blockchain, it poses risks to cryptographic algorithms like RSA and ECDSA. A sufficiently powerful quantum computer could break private keys. Research into quantum-resistant cryptography is ongoing to secure blockchains for the future.</a:t>
            </a:r>
          </a:p>
        </p:txBody>
      </p:sp>
      <p:pic>
        <p:nvPicPr>
          <p:cNvPr id="5" name="Content Placeholder 4" descr="A diagram of a blockchain technology&#10;&#10;AI-generated content may be incorrect.">
            <a:extLst>
              <a:ext uri="{FF2B5EF4-FFF2-40B4-BE49-F238E27FC236}">
                <a16:creationId xmlns:a16="http://schemas.microsoft.com/office/drawing/2014/main" id="{A8AFD892-D737-2D34-179A-96CC02BB43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993" y="4409700"/>
            <a:ext cx="3910013" cy="2367655"/>
          </a:xfrm>
          <a:prstGeom prst="rect">
            <a:avLst/>
          </a:prstGeom>
        </p:spPr>
      </p:pic>
    </p:spTree>
    <p:extLst>
      <p:ext uri="{BB962C8B-B14F-4D97-AF65-F5344CB8AC3E}">
        <p14:creationId xmlns:p14="http://schemas.microsoft.com/office/powerpoint/2010/main" val="329111164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9E278-F7AF-23AC-D3C3-E76AFA4C4CDF}"/>
              </a:ext>
            </a:extLst>
          </p:cNvPr>
          <p:cNvSpPr>
            <a:spLocks noGrp="1"/>
          </p:cNvSpPr>
          <p:nvPr>
            <p:ph type="title"/>
          </p:nvPr>
        </p:nvSpPr>
        <p:spPr/>
        <p:txBody>
          <a:bodyPr/>
          <a:lstStyle/>
          <a:p>
            <a:r>
              <a:rPr lang="en-CA" dirty="0"/>
              <a:t>Replay Attack</a:t>
            </a:r>
          </a:p>
        </p:txBody>
      </p:sp>
      <p:sp>
        <p:nvSpPr>
          <p:cNvPr id="3" name="Content Placeholder 2">
            <a:extLst>
              <a:ext uri="{FF2B5EF4-FFF2-40B4-BE49-F238E27FC236}">
                <a16:creationId xmlns:a16="http://schemas.microsoft.com/office/drawing/2014/main" id="{EBA409AD-6267-965F-EBC9-A7CCE5083873}"/>
              </a:ext>
            </a:extLst>
          </p:cNvPr>
          <p:cNvSpPr>
            <a:spLocks noGrp="1"/>
          </p:cNvSpPr>
          <p:nvPr>
            <p:ph sz="half" idx="1"/>
          </p:nvPr>
        </p:nvSpPr>
        <p:spPr/>
        <p:txBody>
          <a:bodyPr>
            <a:normAutofit lnSpcReduction="10000"/>
          </a:bodyPr>
          <a:lstStyle/>
          <a:p>
            <a:r>
              <a:rPr lang="en-CA" b="1" dirty="0"/>
              <a:t>Beginner:</a:t>
            </a:r>
            <a:r>
              <a:rPr lang="en-CA" dirty="0"/>
              <a:t/>
            </a:r>
            <a:r>
              <a:rPr lang="en-US" dirty="0"/>
              <a:t>A replay attack resends a valid transaction on another chain.</a:t>
            </a:r>
            <a:br>
              <a:rPr lang="en-US" dirty="0"/>
            </a:br>
            <a:r>
              <a:rPr lang="en-US" dirty="0"/>
              <a:t>It can trick recipients into double payments.</a:t>
            </a:r>
            <a:br>
              <a:rPr lang="en-US" dirty="0"/>
            </a:br>
            <a:r>
              <a:rPr lang="en-US" dirty="0"/>
              <a:t>Example: Copying a transaction from one fork to another.</a:t>
            </a:r>
            <a:endParaRPr lang="en-CA" dirty="0"/>
          </a:p>
        </p:txBody>
      </p:sp>
      <p:sp>
        <p:nvSpPr>
          <p:cNvPr id="4" name="Content Placeholder 3">
            <a:extLst>
              <a:ext uri="{FF2B5EF4-FFF2-40B4-BE49-F238E27FC236}">
                <a16:creationId xmlns:a16="http://schemas.microsoft.com/office/drawing/2014/main" id="{5AF667E2-9201-D48A-9B37-797D0E1DC798}"/>
              </a:ext>
            </a:extLst>
          </p:cNvPr>
          <p:cNvSpPr>
            <a:spLocks noGrp="1"/>
          </p:cNvSpPr>
          <p:nvPr>
            <p:ph sz="half" idx="2"/>
          </p:nvPr>
        </p:nvSpPr>
        <p:spPr/>
        <p:txBody>
          <a:bodyPr>
            <a:normAutofit lnSpcReduction="10000"/>
          </a:bodyPr>
          <a:lstStyle/>
          <a:p>
            <a:r>
              <a:rPr lang="en-US" b="1" dirty="0"/>
              <a:t>Intermediate:</a:t>
            </a:r>
            <a:r>
              <a:rPr lang="en-US" dirty="0"/>
              <a:t> A replay attack occurs when a valid transaction on one blockchain is maliciously repeated on another chain. This often happens after hard forks when transactions can be valid on both chains. Replay protection techniques (e.g., chain IDs) are used to prevent such attacks. They threaten user funds and network integrity.</a:t>
            </a:r>
            <a:endParaRPr lang="en-CA" dirty="0"/>
          </a:p>
        </p:txBody>
      </p:sp>
      <p:pic>
        <p:nvPicPr>
          <p:cNvPr id="5" name="Picture 4" descr="A person in a hoodie using a computer&#10;&#10;AI-generated content may be incorrect.">
            <a:extLst>
              <a:ext uri="{FF2B5EF4-FFF2-40B4-BE49-F238E27FC236}">
                <a16:creationId xmlns:a16="http://schemas.microsoft.com/office/drawing/2014/main" id="{7397AE9E-A054-9D42-C8A6-5B1C27AD4A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0410" y="4551680"/>
            <a:ext cx="4002319" cy="2019519"/>
          </a:xfrm>
          <a:prstGeom prst="rect">
            <a:avLst/>
          </a:prstGeom>
        </p:spPr>
      </p:pic>
    </p:spTree>
    <p:extLst>
      <p:ext uri="{BB962C8B-B14F-4D97-AF65-F5344CB8AC3E}">
        <p14:creationId xmlns:p14="http://schemas.microsoft.com/office/powerpoint/2010/main" val="397720203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FDC94-07B7-49E2-B8E1-42D7C54CA9FE}"/>
              </a:ext>
            </a:extLst>
          </p:cNvPr>
          <p:cNvSpPr>
            <a:spLocks noGrp="1"/>
          </p:cNvSpPr>
          <p:nvPr>
            <p:ph type="title"/>
          </p:nvPr>
        </p:nvSpPr>
        <p:spPr/>
        <p:txBody>
          <a:bodyPr/>
          <a:lstStyle/>
          <a:p>
            <a:r>
              <a:rPr lang="en-CA" dirty="0"/>
              <a:t>Reward</a:t>
            </a:r>
          </a:p>
        </p:txBody>
      </p:sp>
      <p:sp>
        <p:nvSpPr>
          <p:cNvPr id="3" name="Content Placeholder 2">
            <a:extLst>
              <a:ext uri="{FF2B5EF4-FFF2-40B4-BE49-F238E27FC236}">
                <a16:creationId xmlns:a16="http://schemas.microsoft.com/office/drawing/2014/main" id="{96D892EF-D641-FCDB-7FD1-8A9D6A4C030F}"/>
              </a:ext>
            </a:extLst>
          </p:cNvPr>
          <p:cNvSpPr>
            <a:spLocks noGrp="1"/>
          </p:cNvSpPr>
          <p:nvPr>
            <p:ph sz="half" idx="1"/>
          </p:nvPr>
        </p:nvSpPr>
        <p:spPr/>
        <p:txBody>
          <a:bodyPr/>
          <a:lstStyle/>
          <a:p>
            <a:r>
              <a:rPr lang="en-CA" b="1" dirty="0"/>
              <a:t>Beginner:</a:t>
            </a:r>
            <a:r>
              <a:rPr lang="en-CA" dirty="0"/>
              <a:t/>
            </a:r>
            <a:r>
              <a:rPr lang="en-US" dirty="0"/>
              <a:t>A reward is what miners or validators earn for adding blocks.</a:t>
            </a:r>
            <a:br>
              <a:rPr lang="en-US" dirty="0"/>
            </a:br>
            <a:r>
              <a:rPr lang="en-US" dirty="0"/>
              <a:t>It can be coins, tokens, or fees.</a:t>
            </a:r>
            <a:br>
              <a:rPr lang="en-US" dirty="0"/>
            </a:br>
            <a:r>
              <a:rPr lang="en-US" dirty="0"/>
              <a:t>Example: Bitcoin block reward of 6.25 BTC.</a:t>
            </a:r>
            <a:endParaRPr lang="en-CA" dirty="0"/>
          </a:p>
        </p:txBody>
      </p:sp>
      <p:sp>
        <p:nvSpPr>
          <p:cNvPr id="4" name="Content Placeholder 3">
            <a:extLst>
              <a:ext uri="{FF2B5EF4-FFF2-40B4-BE49-F238E27FC236}">
                <a16:creationId xmlns:a16="http://schemas.microsoft.com/office/drawing/2014/main" id="{B4AB8344-6B49-DBE8-1A5B-8DF6DEFBC823}"/>
              </a:ext>
            </a:extLst>
          </p:cNvPr>
          <p:cNvSpPr>
            <a:spLocks noGrp="1"/>
          </p:cNvSpPr>
          <p:nvPr>
            <p:ph sz="half" idx="2"/>
          </p:nvPr>
        </p:nvSpPr>
        <p:spPr/>
        <p:txBody>
          <a:bodyPr/>
          <a:lstStyle/>
          <a:p>
            <a:r>
              <a:rPr lang="en-US" b="1" dirty="0"/>
              <a:t>Intermediate:</a:t>
            </a:r>
            <a:r>
              <a:rPr lang="en-US" dirty="0"/>
              <a:t> A reward is the incentive miners or validators receive for securing the network and adding blocks. It usually consists of block subsidies (newly minted coins) plus transaction fees. Rewards encourage participation in consensus. Over time, rewards may reduce, as seen in Bitcoin’s halving events.</a:t>
            </a:r>
            <a:endParaRPr lang="en-CA" dirty="0"/>
          </a:p>
        </p:txBody>
      </p:sp>
      <p:pic>
        <p:nvPicPr>
          <p:cNvPr id="5" name="Picture 4" descr="A diagram of a blockchain network&#10;&#10;AI-generated content may be incorrect.">
            <a:extLst>
              <a:ext uri="{FF2B5EF4-FFF2-40B4-BE49-F238E27FC236}">
                <a16:creationId xmlns:a16="http://schemas.microsoft.com/office/drawing/2014/main" id="{9051D30D-3F5B-1007-6298-664B9C9DD4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76" y="4453913"/>
            <a:ext cx="5775848" cy="2038962"/>
          </a:xfrm>
          <a:prstGeom prst="rect">
            <a:avLst/>
          </a:prstGeom>
        </p:spPr>
      </p:pic>
    </p:spTree>
    <p:extLst>
      <p:ext uri="{BB962C8B-B14F-4D97-AF65-F5344CB8AC3E}">
        <p14:creationId xmlns:p14="http://schemas.microsoft.com/office/powerpoint/2010/main" val="3903229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3F7F4-EE99-990F-6AB8-4C81A58C88E9}"/>
              </a:ext>
            </a:extLst>
          </p:cNvPr>
          <p:cNvSpPr>
            <a:spLocks noGrp="1"/>
          </p:cNvSpPr>
          <p:nvPr>
            <p:ph type="title"/>
          </p:nvPr>
        </p:nvSpPr>
        <p:spPr/>
        <p:txBody>
          <a:bodyPr/>
          <a:lstStyle/>
          <a:p>
            <a:r>
              <a:rPr lang="en-CA" b="1" dirty="0"/>
              <a:t>Block Ciphers</a:t>
            </a:r>
            <a:endParaRPr lang="en-CA" dirty="0"/>
          </a:p>
        </p:txBody>
      </p:sp>
      <p:sp>
        <p:nvSpPr>
          <p:cNvPr id="3" name="Content Placeholder 2">
            <a:extLst>
              <a:ext uri="{FF2B5EF4-FFF2-40B4-BE49-F238E27FC236}">
                <a16:creationId xmlns:a16="http://schemas.microsoft.com/office/drawing/2014/main" id="{BEAD40B7-73FB-C2DB-9FE1-5E38E3504C2A}"/>
              </a:ext>
            </a:extLst>
          </p:cNvPr>
          <p:cNvSpPr>
            <a:spLocks noGrp="1"/>
          </p:cNvSpPr>
          <p:nvPr>
            <p:ph sz="half" idx="1"/>
          </p:nvPr>
        </p:nvSpPr>
        <p:spPr/>
        <p:txBody>
          <a:bodyPr>
            <a:normAutofit fontScale="92500" lnSpcReduction="20000"/>
          </a:bodyPr>
          <a:lstStyle/>
          <a:p>
            <a:r>
              <a:rPr lang="en-CA" b="1" dirty="0"/>
              <a:t>Beginner:</a:t>
            </a:r>
            <a:r>
              <a:rPr lang="en-CA" dirty="0"/>
              <a:t/>
            </a:r>
            <a:r>
              <a:rPr lang="en-US" dirty="0"/>
              <a:t>A method of encrypting data in fixed-size chunks using a shared key.</a:t>
            </a:r>
            <a:br>
              <a:rPr lang="en-US" dirty="0"/>
            </a:br>
            <a:r>
              <a:rPr lang="en-US" dirty="0"/>
              <a:t>Ensures data confidentiality during storage or transmission.</a:t>
            </a:r>
            <a:br>
              <a:rPr lang="en-US" dirty="0"/>
            </a:br>
            <a:r>
              <a:rPr lang="en-US" dirty="0"/>
              <a:t>Common algorithms include AES (Advanced Encryption Standard).</a:t>
            </a:r>
            <a:endParaRPr lang="en-CA" dirty="0"/>
          </a:p>
        </p:txBody>
      </p:sp>
      <p:sp>
        <p:nvSpPr>
          <p:cNvPr id="4" name="Content Placeholder 3">
            <a:extLst>
              <a:ext uri="{FF2B5EF4-FFF2-40B4-BE49-F238E27FC236}">
                <a16:creationId xmlns:a16="http://schemas.microsoft.com/office/drawing/2014/main" id="{10F1EAEC-B6A6-B3EA-D37F-E91004FE3AA3}"/>
              </a:ext>
            </a:extLst>
          </p:cNvPr>
          <p:cNvSpPr>
            <a:spLocks noGrp="1"/>
          </p:cNvSpPr>
          <p:nvPr>
            <p:ph sz="half" idx="2"/>
          </p:nvPr>
        </p:nvSpPr>
        <p:spPr/>
        <p:txBody>
          <a:bodyPr>
            <a:normAutofit fontScale="92500" lnSpcReduction="20000"/>
          </a:bodyPr>
          <a:lstStyle/>
          <a:p>
            <a:r>
              <a:rPr lang="en-US" b="1" dirty="0"/>
              <a:t>Intermediate:</a:t>
            </a:r>
            <a:br>
              <a:rPr lang="en-US" dirty="0"/>
            </a:br>
            <a:r>
              <a:rPr lang="en-US" dirty="0"/>
              <a:t>A block cipher is a symmetric encryption algorithm that encrypts fixed-size blocks of data. It transforms plaintext into ciphertext using a shared secret key, often in modes like CBC or CTR. In blockchain, block ciphers secure wallet files, private keys, and communication channels. AES (Advanced Encryption Standard) is one of the most widely used block ciphers in the crypto ecosystem.</a:t>
            </a:r>
            <a:endParaRPr lang="en-CA" dirty="0"/>
          </a:p>
        </p:txBody>
      </p:sp>
      <p:pic>
        <p:nvPicPr>
          <p:cNvPr id="5" name="Content Placeholder 4" descr="A black and white paper with text&#10;&#10;AI-generated content may be incorrect.">
            <a:extLst>
              <a:ext uri="{FF2B5EF4-FFF2-40B4-BE49-F238E27FC236}">
                <a16:creationId xmlns:a16="http://schemas.microsoft.com/office/drawing/2014/main" id="{4BFB3914-E0BE-3492-B821-6276B7400A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1628" y="3820564"/>
            <a:ext cx="1925350" cy="2356399"/>
          </a:xfrm>
          <a:prstGeom prst="rect">
            <a:avLst/>
          </a:prstGeom>
        </p:spPr>
      </p:pic>
    </p:spTree>
    <p:extLst>
      <p:ext uri="{BB962C8B-B14F-4D97-AF65-F5344CB8AC3E}">
        <p14:creationId xmlns:p14="http://schemas.microsoft.com/office/powerpoint/2010/main" val="367561469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843D4-95BD-6FD1-35BF-616013435943}"/>
              </a:ext>
            </a:extLst>
          </p:cNvPr>
          <p:cNvSpPr>
            <a:spLocks noGrp="1"/>
          </p:cNvSpPr>
          <p:nvPr>
            <p:ph type="title"/>
          </p:nvPr>
        </p:nvSpPr>
        <p:spPr/>
        <p:txBody>
          <a:bodyPr/>
          <a:lstStyle/>
          <a:p>
            <a:r>
              <a:rPr lang="en-CA" dirty="0"/>
              <a:t>Ripple</a:t>
            </a:r>
          </a:p>
        </p:txBody>
      </p:sp>
      <p:sp>
        <p:nvSpPr>
          <p:cNvPr id="3" name="Content Placeholder 2">
            <a:extLst>
              <a:ext uri="{FF2B5EF4-FFF2-40B4-BE49-F238E27FC236}">
                <a16:creationId xmlns:a16="http://schemas.microsoft.com/office/drawing/2014/main" id="{11794EE6-F13E-29CD-0C17-993A429EDAC1}"/>
              </a:ext>
            </a:extLst>
          </p:cNvPr>
          <p:cNvSpPr>
            <a:spLocks noGrp="1"/>
          </p:cNvSpPr>
          <p:nvPr>
            <p:ph sz="half" idx="1"/>
          </p:nvPr>
        </p:nvSpPr>
        <p:spPr>
          <a:xfrm>
            <a:off x="838200" y="1825625"/>
            <a:ext cx="5511800" cy="2065655"/>
          </a:xfrm>
        </p:spPr>
        <p:txBody>
          <a:bodyPr>
            <a:normAutofit fontScale="92500" lnSpcReduction="10000"/>
          </a:bodyPr>
          <a:lstStyle/>
          <a:p>
            <a:r>
              <a:rPr lang="en-CA" b="1" dirty="0"/>
              <a:t>Beginner:</a:t>
            </a:r>
            <a:r>
              <a:rPr lang="en-CA" dirty="0"/>
              <a:t/>
            </a:r>
            <a:r>
              <a:rPr lang="en-US" dirty="0"/>
              <a:t>Ripple is a payment network for fast, low-cost global transfers.</a:t>
            </a:r>
            <a:br>
              <a:rPr lang="en-US" dirty="0"/>
            </a:br>
            <a:r>
              <a:rPr lang="en-US" dirty="0"/>
              <a:t>It uses the XRP token for liquidity.</a:t>
            </a:r>
            <a:br>
              <a:rPr lang="en-US" dirty="0"/>
            </a:br>
            <a:r>
              <a:rPr lang="en-US" dirty="0"/>
              <a:t>Example: Banks using </a:t>
            </a:r>
            <a:r>
              <a:rPr lang="en-US" dirty="0" err="1"/>
              <a:t>RippleNet</a:t>
            </a:r>
            <a:r>
              <a:rPr lang="en-US" dirty="0"/>
              <a:t> for remittances.</a:t>
            </a:r>
            <a:endParaRPr lang="en-CA" dirty="0"/>
          </a:p>
        </p:txBody>
      </p:sp>
      <p:sp>
        <p:nvSpPr>
          <p:cNvPr id="4" name="Content Placeholder 3">
            <a:extLst>
              <a:ext uri="{FF2B5EF4-FFF2-40B4-BE49-F238E27FC236}">
                <a16:creationId xmlns:a16="http://schemas.microsoft.com/office/drawing/2014/main" id="{0B8A6B31-3229-5666-C292-91A9CBF18A0F}"/>
              </a:ext>
            </a:extLst>
          </p:cNvPr>
          <p:cNvSpPr>
            <a:spLocks noGrp="1"/>
          </p:cNvSpPr>
          <p:nvPr>
            <p:ph sz="half" idx="2"/>
          </p:nvPr>
        </p:nvSpPr>
        <p:spPr/>
        <p:txBody>
          <a:bodyPr>
            <a:normAutofit fontScale="92500" lnSpcReduction="10000"/>
          </a:bodyPr>
          <a:lstStyle/>
          <a:p>
            <a:r>
              <a:rPr lang="en-US" b="1" dirty="0"/>
              <a:t>Intermediate:</a:t>
            </a:r>
            <a:r>
              <a:rPr lang="en-US" dirty="0"/>
              <a:t> Ripple is both a digital payment protocol and the company behind XRP cryptocurrency. It focuses on fast, low-cost cross-border payments between banks. Unlike Bitcoin, it uses a unique consensus protocol instead of mining. Ripple is widely adopted by financial institutions but criticized for centralization.</a:t>
            </a:r>
            <a:endParaRPr lang="en-CA" dirty="0"/>
          </a:p>
        </p:txBody>
      </p:sp>
      <p:pic>
        <p:nvPicPr>
          <p:cNvPr id="5" name="Content Placeholder 4" descr="A diagram of a process flow&#10;&#10;AI-generated content may be incorrect.">
            <a:extLst>
              <a:ext uri="{FF2B5EF4-FFF2-40B4-BE49-F238E27FC236}">
                <a16:creationId xmlns:a16="http://schemas.microsoft.com/office/drawing/2014/main" id="{6213DE67-8F45-6B6A-0058-1172E0772C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472" y="3891280"/>
            <a:ext cx="5417456" cy="2779124"/>
          </a:xfrm>
          <a:prstGeom prst="rect">
            <a:avLst/>
          </a:prstGeom>
        </p:spPr>
      </p:pic>
    </p:spTree>
    <p:extLst>
      <p:ext uri="{BB962C8B-B14F-4D97-AF65-F5344CB8AC3E}">
        <p14:creationId xmlns:p14="http://schemas.microsoft.com/office/powerpoint/2010/main" val="139612779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66F5B-F9B1-7099-76B1-6F5834721DA8}"/>
              </a:ext>
            </a:extLst>
          </p:cNvPr>
          <p:cNvSpPr>
            <a:spLocks noGrp="1"/>
          </p:cNvSpPr>
          <p:nvPr>
            <p:ph type="title"/>
          </p:nvPr>
        </p:nvSpPr>
        <p:spPr/>
        <p:txBody>
          <a:bodyPr/>
          <a:lstStyle/>
          <a:p>
            <a:r>
              <a:rPr lang="en-CA" dirty="0"/>
              <a:t>Remix</a:t>
            </a:r>
          </a:p>
        </p:txBody>
      </p:sp>
      <p:sp>
        <p:nvSpPr>
          <p:cNvPr id="3" name="Content Placeholder 2">
            <a:extLst>
              <a:ext uri="{FF2B5EF4-FFF2-40B4-BE49-F238E27FC236}">
                <a16:creationId xmlns:a16="http://schemas.microsoft.com/office/drawing/2014/main" id="{59743885-16D4-8CEB-5B35-78192396771E}"/>
              </a:ext>
            </a:extLst>
          </p:cNvPr>
          <p:cNvSpPr>
            <a:spLocks noGrp="1"/>
          </p:cNvSpPr>
          <p:nvPr>
            <p:ph sz="half" idx="1"/>
          </p:nvPr>
        </p:nvSpPr>
        <p:spPr/>
        <p:txBody>
          <a:bodyPr>
            <a:normAutofit lnSpcReduction="10000"/>
          </a:bodyPr>
          <a:lstStyle/>
          <a:p>
            <a:r>
              <a:rPr lang="en-CA" b="1" dirty="0"/>
              <a:t>Beginner:</a:t>
            </a:r>
            <a:r>
              <a:rPr lang="en-CA" dirty="0"/>
              <a:t/>
            </a:r>
            <a:r>
              <a:rPr lang="en-US" dirty="0"/>
              <a:t>Remix is an online tool for writing and testing Ethereum smart contracts.</a:t>
            </a:r>
            <a:br>
              <a:rPr lang="en-US" dirty="0"/>
            </a:br>
            <a:r>
              <a:rPr lang="en-US" dirty="0"/>
              <a:t>It’s popular for Solidity development.</a:t>
            </a:r>
            <a:br>
              <a:rPr lang="en-US" dirty="0"/>
            </a:br>
            <a:r>
              <a:rPr lang="en-US" dirty="0"/>
              <a:t>Example: Deploying a token contract in Remix.</a:t>
            </a:r>
            <a:endParaRPr lang="en-CA" dirty="0"/>
          </a:p>
        </p:txBody>
      </p:sp>
      <p:sp>
        <p:nvSpPr>
          <p:cNvPr id="4" name="Content Placeholder 3">
            <a:extLst>
              <a:ext uri="{FF2B5EF4-FFF2-40B4-BE49-F238E27FC236}">
                <a16:creationId xmlns:a16="http://schemas.microsoft.com/office/drawing/2014/main" id="{AB4D8236-EC7F-F4B8-8207-A21823B1E2CA}"/>
              </a:ext>
            </a:extLst>
          </p:cNvPr>
          <p:cNvSpPr>
            <a:spLocks noGrp="1"/>
          </p:cNvSpPr>
          <p:nvPr>
            <p:ph sz="half" idx="2"/>
          </p:nvPr>
        </p:nvSpPr>
        <p:spPr/>
        <p:txBody>
          <a:bodyPr>
            <a:normAutofit lnSpcReduction="10000"/>
          </a:bodyPr>
          <a:lstStyle/>
          <a:p>
            <a:r>
              <a:rPr lang="en-US" b="1" dirty="0"/>
              <a:t>Intermediate:</a:t>
            </a:r>
            <a:r>
              <a:rPr lang="en-US" dirty="0"/>
              <a:t> Remix is a popular open-source IDE for writing, testing, and deploying smart contracts on Ethereum. It supports Solidity development and offers debugging tools. Developers use it to simulate transactions before deploying to live networks. Remix is widely used in blockchain education and prototyping.</a:t>
            </a:r>
            <a:endParaRPr lang="en-CA" dirty="0"/>
          </a:p>
        </p:txBody>
      </p:sp>
      <p:pic>
        <p:nvPicPr>
          <p:cNvPr id="5" name="Picture 4" descr="A logo of a cryptocurrency&#10;&#10;AI-generated content may be incorrect.">
            <a:extLst>
              <a:ext uri="{FF2B5EF4-FFF2-40B4-BE49-F238E27FC236}">
                <a16:creationId xmlns:a16="http://schemas.microsoft.com/office/drawing/2014/main" id="{950033C5-4D44-CB60-922B-072AB85C0A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9040" y="4462145"/>
            <a:ext cx="2030730" cy="2030730"/>
          </a:xfrm>
          <a:prstGeom prst="rect">
            <a:avLst/>
          </a:prstGeom>
        </p:spPr>
      </p:pic>
    </p:spTree>
    <p:extLst>
      <p:ext uri="{BB962C8B-B14F-4D97-AF65-F5344CB8AC3E}">
        <p14:creationId xmlns:p14="http://schemas.microsoft.com/office/powerpoint/2010/main" val="14574557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F0EEA-6669-2399-9BFC-766807B35C97}"/>
              </a:ext>
            </a:extLst>
          </p:cNvPr>
          <p:cNvSpPr>
            <a:spLocks noGrp="1"/>
          </p:cNvSpPr>
          <p:nvPr>
            <p:ph type="title"/>
          </p:nvPr>
        </p:nvSpPr>
        <p:spPr/>
        <p:txBody>
          <a:bodyPr/>
          <a:lstStyle/>
          <a:p>
            <a:r>
              <a:rPr lang="en-CA" dirty="0"/>
              <a:t>Routing Attack</a:t>
            </a:r>
          </a:p>
        </p:txBody>
      </p:sp>
      <p:sp>
        <p:nvSpPr>
          <p:cNvPr id="3" name="Content Placeholder 2">
            <a:extLst>
              <a:ext uri="{FF2B5EF4-FFF2-40B4-BE49-F238E27FC236}">
                <a16:creationId xmlns:a16="http://schemas.microsoft.com/office/drawing/2014/main" id="{6207719A-F1F1-23DC-586A-48BC1183F7A0}"/>
              </a:ext>
            </a:extLst>
          </p:cNvPr>
          <p:cNvSpPr>
            <a:spLocks noGrp="1"/>
          </p:cNvSpPr>
          <p:nvPr>
            <p:ph sz="half" idx="1"/>
          </p:nvPr>
        </p:nvSpPr>
        <p:spPr/>
        <p:txBody>
          <a:bodyPr>
            <a:normAutofit lnSpcReduction="10000"/>
          </a:bodyPr>
          <a:lstStyle/>
          <a:p>
            <a:r>
              <a:rPr lang="en-CA" b="1" dirty="0"/>
              <a:t>Beginner:</a:t>
            </a:r>
            <a:r>
              <a:rPr lang="en-CA" dirty="0"/>
              <a:t/>
            </a:r>
            <a:r>
              <a:rPr lang="en-US" dirty="0"/>
              <a:t>A routing attack intercepts blockchain network data.</a:t>
            </a:r>
            <a:br>
              <a:rPr lang="en-US" dirty="0"/>
            </a:br>
            <a:r>
              <a:rPr lang="en-US" dirty="0"/>
              <a:t>It can delay or split communication between nodes.</a:t>
            </a:r>
            <a:br>
              <a:rPr lang="en-US" dirty="0"/>
            </a:br>
            <a:r>
              <a:rPr lang="en-US" dirty="0"/>
              <a:t>Example: Slowing down miners to gain advantage.</a:t>
            </a:r>
            <a:endParaRPr lang="en-CA" dirty="0"/>
          </a:p>
        </p:txBody>
      </p:sp>
      <p:sp>
        <p:nvSpPr>
          <p:cNvPr id="4" name="Content Placeholder 3">
            <a:extLst>
              <a:ext uri="{FF2B5EF4-FFF2-40B4-BE49-F238E27FC236}">
                <a16:creationId xmlns:a16="http://schemas.microsoft.com/office/drawing/2014/main" id="{6DAA6E93-E025-FB24-C9D4-6D71A2A79B59}"/>
              </a:ext>
            </a:extLst>
          </p:cNvPr>
          <p:cNvSpPr>
            <a:spLocks noGrp="1"/>
          </p:cNvSpPr>
          <p:nvPr>
            <p:ph sz="half" idx="2"/>
          </p:nvPr>
        </p:nvSpPr>
        <p:spPr/>
        <p:txBody>
          <a:bodyPr>
            <a:normAutofit lnSpcReduction="10000"/>
          </a:bodyPr>
          <a:lstStyle/>
          <a:p>
            <a:r>
              <a:rPr lang="en-US" b="1" dirty="0"/>
              <a:t>Intermediate:</a:t>
            </a:r>
            <a:r>
              <a:rPr lang="en-US" dirty="0"/>
              <a:t> Remix is a popular open-source IDE for writing, testing, and deploying smart contracts on Ethereum. It supports Solidity development and offers debugging tools. Developers use it to simulate transactions before deploying to live networks. Remix is widely used in blockchain education and prototyping.</a:t>
            </a:r>
            <a:endParaRPr lang="en-CA" dirty="0"/>
          </a:p>
        </p:txBody>
      </p:sp>
      <p:pic>
        <p:nvPicPr>
          <p:cNvPr id="5" name="Picture 4" descr="A diagram of a data packet&#10;&#10;AI-generated content may be incorrect.">
            <a:extLst>
              <a:ext uri="{FF2B5EF4-FFF2-40B4-BE49-F238E27FC236}">
                <a16:creationId xmlns:a16="http://schemas.microsoft.com/office/drawing/2014/main" id="{A9D03B24-F21D-4FF4-EEEB-28DA23FCC1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4778136"/>
            <a:ext cx="4534533" cy="1714739"/>
          </a:xfrm>
          <a:prstGeom prst="rect">
            <a:avLst/>
          </a:prstGeom>
        </p:spPr>
      </p:pic>
    </p:spTree>
    <p:extLst>
      <p:ext uri="{BB962C8B-B14F-4D97-AF65-F5344CB8AC3E}">
        <p14:creationId xmlns:p14="http://schemas.microsoft.com/office/powerpoint/2010/main" val="383363668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C5AAA-0222-405A-D22E-597DB84ABA3B}"/>
              </a:ext>
            </a:extLst>
          </p:cNvPr>
          <p:cNvSpPr>
            <a:spLocks noGrp="1"/>
          </p:cNvSpPr>
          <p:nvPr>
            <p:ph type="title"/>
          </p:nvPr>
        </p:nvSpPr>
        <p:spPr/>
        <p:txBody>
          <a:bodyPr/>
          <a:lstStyle/>
          <a:p>
            <a:r>
              <a:rPr lang="en-CA" dirty="0"/>
              <a:t>Staking</a:t>
            </a:r>
          </a:p>
        </p:txBody>
      </p:sp>
      <p:sp>
        <p:nvSpPr>
          <p:cNvPr id="3" name="Content Placeholder 2">
            <a:extLst>
              <a:ext uri="{FF2B5EF4-FFF2-40B4-BE49-F238E27FC236}">
                <a16:creationId xmlns:a16="http://schemas.microsoft.com/office/drawing/2014/main" id="{FC7C46C3-D718-EB01-27CB-2F2D70F29570}"/>
              </a:ext>
            </a:extLst>
          </p:cNvPr>
          <p:cNvSpPr>
            <a:spLocks noGrp="1"/>
          </p:cNvSpPr>
          <p:nvPr>
            <p:ph sz="half" idx="1"/>
          </p:nvPr>
        </p:nvSpPr>
        <p:spPr/>
        <p:txBody>
          <a:bodyPr>
            <a:normAutofit fontScale="92500" lnSpcReduction="10000"/>
          </a:bodyPr>
          <a:lstStyle/>
          <a:p>
            <a:r>
              <a:rPr lang="en-CA" b="1" dirty="0"/>
              <a:t>Beginner:</a:t>
            </a:r>
            <a:r>
              <a:rPr lang="en-CA" dirty="0"/>
              <a:t/>
            </a:r>
            <a:r>
              <a:rPr lang="en-US" dirty="0"/>
              <a:t>Staking means locking up crypto to support a </a:t>
            </a:r>
            <a:r>
              <a:rPr lang="en-US" dirty="0" err="1"/>
              <a:t>PoS</a:t>
            </a:r>
            <a:r>
              <a:rPr lang="en-US" dirty="0"/>
              <a:t> network.</a:t>
            </a:r>
            <a:br>
              <a:rPr lang="en-US" dirty="0"/>
            </a:br>
            <a:r>
              <a:rPr lang="en-US" dirty="0"/>
              <a:t>You earn rewards for helping secure the system.</a:t>
            </a:r>
            <a:br>
              <a:rPr lang="en-US" dirty="0"/>
            </a:br>
            <a:r>
              <a:rPr lang="en-US" dirty="0"/>
              <a:t>Example: Staking ETH in Ethereum 2.0.</a:t>
            </a:r>
            <a:endParaRPr lang="en-CA" dirty="0"/>
          </a:p>
        </p:txBody>
      </p:sp>
      <p:sp>
        <p:nvSpPr>
          <p:cNvPr id="4" name="Content Placeholder 3">
            <a:extLst>
              <a:ext uri="{FF2B5EF4-FFF2-40B4-BE49-F238E27FC236}">
                <a16:creationId xmlns:a16="http://schemas.microsoft.com/office/drawing/2014/main" id="{7E5B1C75-EB57-5E3B-EA99-9C5B46956845}"/>
              </a:ext>
            </a:extLst>
          </p:cNvPr>
          <p:cNvSpPr>
            <a:spLocks noGrp="1"/>
          </p:cNvSpPr>
          <p:nvPr>
            <p:ph sz="half" idx="2"/>
          </p:nvPr>
        </p:nvSpPr>
        <p:spPr/>
        <p:txBody>
          <a:bodyPr>
            <a:normAutofit fontScale="92500" lnSpcReduction="10000"/>
          </a:bodyPr>
          <a:lstStyle/>
          <a:p>
            <a:r>
              <a:rPr lang="en-US" b="1" dirty="0"/>
              <a:t>Intermediate:</a:t>
            </a:r>
            <a:r>
              <a:rPr lang="en-US" dirty="0"/>
              <a:t> Staking is the process of locking cryptocurrency in a blockchain network to support consensus and security. Validators who stake tokens gain the chance to validate blocks and earn rewards. The larger the stake, the higher the probability of selection. Staking is core to Proof of Stake and reduces reliance on energy-intensive mining.</a:t>
            </a:r>
            <a:endParaRPr lang="en-CA" dirty="0"/>
          </a:p>
        </p:txBody>
      </p:sp>
      <p:pic>
        <p:nvPicPr>
          <p:cNvPr id="5" name="Content Placeholder 4" descr="A diagram of a diagram&#10;&#10;AI-generated content may be incorrect.">
            <a:extLst>
              <a:ext uri="{FF2B5EF4-FFF2-40B4-BE49-F238E27FC236}">
                <a16:creationId xmlns:a16="http://schemas.microsoft.com/office/drawing/2014/main" id="{85164A67-CC5B-44CC-FCCC-FCB344AAEC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070" y="4124800"/>
            <a:ext cx="3869170" cy="2560480"/>
          </a:xfrm>
          <a:prstGeom prst="rect">
            <a:avLst/>
          </a:prstGeom>
        </p:spPr>
      </p:pic>
    </p:spTree>
    <p:extLst>
      <p:ext uri="{BB962C8B-B14F-4D97-AF65-F5344CB8AC3E}">
        <p14:creationId xmlns:p14="http://schemas.microsoft.com/office/powerpoint/2010/main" val="139997872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A296C-35CB-7E12-9B32-4454687A87C1}"/>
              </a:ext>
            </a:extLst>
          </p:cNvPr>
          <p:cNvSpPr>
            <a:spLocks noGrp="1"/>
          </p:cNvSpPr>
          <p:nvPr>
            <p:ph type="title"/>
          </p:nvPr>
        </p:nvSpPr>
        <p:spPr/>
        <p:txBody>
          <a:bodyPr/>
          <a:lstStyle/>
          <a:p>
            <a:r>
              <a:rPr lang="en-CA" dirty="0"/>
              <a:t>Serenity</a:t>
            </a:r>
          </a:p>
        </p:txBody>
      </p:sp>
      <p:sp>
        <p:nvSpPr>
          <p:cNvPr id="3" name="Content Placeholder 2">
            <a:extLst>
              <a:ext uri="{FF2B5EF4-FFF2-40B4-BE49-F238E27FC236}">
                <a16:creationId xmlns:a16="http://schemas.microsoft.com/office/drawing/2014/main" id="{CD622866-D4FB-17E2-C5E8-FBCF5EDBF7FA}"/>
              </a:ext>
            </a:extLst>
          </p:cNvPr>
          <p:cNvSpPr>
            <a:spLocks noGrp="1"/>
          </p:cNvSpPr>
          <p:nvPr>
            <p:ph sz="half" idx="1"/>
          </p:nvPr>
        </p:nvSpPr>
        <p:spPr/>
        <p:txBody>
          <a:bodyPr>
            <a:normAutofit fontScale="92500"/>
          </a:bodyPr>
          <a:lstStyle/>
          <a:p>
            <a:r>
              <a:rPr lang="en-CA" b="1" dirty="0"/>
              <a:t>Beginner:</a:t>
            </a:r>
            <a:r>
              <a:rPr lang="en-CA" dirty="0"/>
              <a:t/>
            </a:r>
            <a:r>
              <a:rPr lang="en-US" dirty="0"/>
              <a:t>Serenity is another name for Ethereum 2.0.</a:t>
            </a:r>
            <a:br>
              <a:rPr lang="en-US" dirty="0"/>
            </a:br>
            <a:r>
              <a:rPr lang="en-US" dirty="0"/>
              <a:t>It upgrades Ethereum to </a:t>
            </a:r>
            <a:r>
              <a:rPr lang="en-US" dirty="0" err="1"/>
              <a:t>PoS</a:t>
            </a:r>
            <a:r>
              <a:rPr lang="en-US" dirty="0"/>
              <a:t> and improves scalability.</a:t>
            </a:r>
            <a:br>
              <a:rPr lang="en-US" dirty="0"/>
            </a:br>
            <a:r>
              <a:rPr lang="en-US" dirty="0"/>
              <a:t>Example: The switch from PoW to </a:t>
            </a:r>
            <a:r>
              <a:rPr lang="en-US" dirty="0" err="1"/>
              <a:t>PoS</a:t>
            </a:r>
            <a:r>
              <a:rPr lang="en-US" dirty="0"/>
              <a:t> in 2022.</a:t>
            </a:r>
            <a:endParaRPr lang="en-CA" dirty="0"/>
          </a:p>
        </p:txBody>
      </p:sp>
      <p:sp>
        <p:nvSpPr>
          <p:cNvPr id="4" name="Content Placeholder 3">
            <a:extLst>
              <a:ext uri="{FF2B5EF4-FFF2-40B4-BE49-F238E27FC236}">
                <a16:creationId xmlns:a16="http://schemas.microsoft.com/office/drawing/2014/main" id="{8A63AC67-05EF-AAF1-892D-329AD4AF4FAD}"/>
              </a:ext>
            </a:extLst>
          </p:cNvPr>
          <p:cNvSpPr>
            <a:spLocks noGrp="1"/>
          </p:cNvSpPr>
          <p:nvPr>
            <p:ph sz="half" idx="2"/>
          </p:nvPr>
        </p:nvSpPr>
        <p:spPr/>
        <p:txBody>
          <a:bodyPr>
            <a:normAutofit fontScale="92500"/>
          </a:bodyPr>
          <a:lstStyle/>
          <a:p>
            <a:r>
              <a:rPr lang="en-US" b="1" dirty="0"/>
              <a:t>Intermediate:</a:t>
            </a:r>
            <a:r>
              <a:rPr lang="en-US" dirty="0"/>
              <a:t> Serenity is the name given to Ethereum 2.0, the upgrade transitioning Ethereum from Proof of Work to Proof of Stake. It introduces sharding, staking, and improved scalability. Serenity aims to reduce gas fees, improve throughput, and make Ethereum more sustainable. It represents a critical step in Ethereum’s long-term roadmap.</a:t>
            </a:r>
            <a:endParaRPr lang="en-CA" dirty="0"/>
          </a:p>
        </p:txBody>
      </p:sp>
      <p:pic>
        <p:nvPicPr>
          <p:cNvPr id="5" name="Content Placeholder 4" descr="A green text on a white background&#10;&#10;AI-generated content may be incorrect.">
            <a:extLst>
              <a:ext uri="{FF2B5EF4-FFF2-40B4-BE49-F238E27FC236}">
                <a16:creationId xmlns:a16="http://schemas.microsoft.com/office/drawing/2014/main" id="{C0C3B2D8-2BD3-6796-9484-8918ABC157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0095" y="4646453"/>
            <a:ext cx="2623185" cy="1311593"/>
          </a:xfrm>
          <a:prstGeom prst="rect">
            <a:avLst/>
          </a:prstGeom>
        </p:spPr>
      </p:pic>
    </p:spTree>
    <p:extLst>
      <p:ext uri="{BB962C8B-B14F-4D97-AF65-F5344CB8AC3E}">
        <p14:creationId xmlns:p14="http://schemas.microsoft.com/office/powerpoint/2010/main" val="29889831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42E5D-BF4D-90C2-2027-E8E67F657E10}"/>
              </a:ext>
            </a:extLst>
          </p:cNvPr>
          <p:cNvSpPr>
            <a:spLocks noGrp="1"/>
          </p:cNvSpPr>
          <p:nvPr>
            <p:ph type="title"/>
          </p:nvPr>
        </p:nvSpPr>
        <p:spPr/>
        <p:txBody>
          <a:bodyPr/>
          <a:lstStyle/>
          <a:p>
            <a:r>
              <a:rPr lang="en-CA" dirty="0"/>
              <a:t>Solidity</a:t>
            </a:r>
          </a:p>
        </p:txBody>
      </p:sp>
      <p:sp>
        <p:nvSpPr>
          <p:cNvPr id="3" name="Content Placeholder 2">
            <a:extLst>
              <a:ext uri="{FF2B5EF4-FFF2-40B4-BE49-F238E27FC236}">
                <a16:creationId xmlns:a16="http://schemas.microsoft.com/office/drawing/2014/main" id="{3A4D1686-2230-0C2B-E9E1-0C85FAD495F1}"/>
              </a:ext>
            </a:extLst>
          </p:cNvPr>
          <p:cNvSpPr>
            <a:spLocks noGrp="1"/>
          </p:cNvSpPr>
          <p:nvPr>
            <p:ph sz="half" idx="1"/>
          </p:nvPr>
        </p:nvSpPr>
        <p:spPr>
          <a:xfrm>
            <a:off x="838200" y="1825625"/>
            <a:ext cx="5501640" cy="1519437"/>
          </a:xfrm>
        </p:spPr>
        <p:txBody>
          <a:bodyPr>
            <a:normAutofit fontScale="77500" lnSpcReduction="20000"/>
          </a:bodyPr>
          <a:lstStyle/>
          <a:p>
            <a:r>
              <a:rPr lang="en-CA" b="1" dirty="0"/>
              <a:t>Beginner:</a:t>
            </a:r>
            <a:r>
              <a:rPr lang="en-CA" dirty="0"/>
              <a:t/>
            </a:r>
            <a:r>
              <a:rPr lang="en-US" dirty="0"/>
              <a:t>Solidity is the main programming language for Ethereum smart contracts.</a:t>
            </a:r>
            <a:br>
              <a:rPr lang="en-US" dirty="0"/>
            </a:br>
            <a:r>
              <a:rPr lang="en-US" dirty="0"/>
              <a:t>It’s similar to JavaScript.</a:t>
            </a:r>
            <a:br>
              <a:rPr lang="en-US" dirty="0"/>
            </a:br>
            <a:r>
              <a:rPr lang="en-US" dirty="0"/>
              <a:t>Example: Writing a DeFi lending contract.</a:t>
            </a:r>
            <a:endParaRPr lang="en-CA" dirty="0"/>
          </a:p>
        </p:txBody>
      </p:sp>
      <p:sp>
        <p:nvSpPr>
          <p:cNvPr id="4" name="Content Placeholder 3">
            <a:extLst>
              <a:ext uri="{FF2B5EF4-FFF2-40B4-BE49-F238E27FC236}">
                <a16:creationId xmlns:a16="http://schemas.microsoft.com/office/drawing/2014/main" id="{6AFC8D56-7D8B-6484-DD11-2F64C57A1243}"/>
              </a:ext>
            </a:extLst>
          </p:cNvPr>
          <p:cNvSpPr>
            <a:spLocks noGrp="1"/>
          </p:cNvSpPr>
          <p:nvPr>
            <p:ph sz="half" idx="2"/>
          </p:nvPr>
        </p:nvSpPr>
        <p:spPr/>
        <p:txBody>
          <a:bodyPr>
            <a:normAutofit fontScale="77500" lnSpcReduction="20000"/>
          </a:bodyPr>
          <a:lstStyle/>
          <a:p>
            <a:r>
              <a:rPr lang="en-US" b="1" dirty="0"/>
              <a:t>Intermediate:</a:t>
            </a:r>
            <a:r>
              <a:rPr lang="en-US" dirty="0"/>
              <a:t> Solidity is a high-level programming language designed for writing smart contracts on Ethereum. It is statically typed and influenced by C++, JavaScript, and Python. Developers use Solidity to define logic for decentralized applications (</a:t>
            </a:r>
            <a:r>
              <a:rPr lang="en-US" dirty="0" err="1"/>
              <a:t>dApps</a:t>
            </a:r>
            <a:r>
              <a:rPr lang="en-US" dirty="0"/>
              <a:t>). It compiles into Ethereum Virtual Machine (EVM) bytecode for execution.</a:t>
            </a:r>
            <a:endParaRPr lang="en-CA" dirty="0"/>
          </a:p>
        </p:txBody>
      </p:sp>
      <p:pic>
        <p:nvPicPr>
          <p:cNvPr id="5" name="Picture 4" descr="A diagram of a blockchain network&#10;&#10;AI-generated content may be incorrect.">
            <a:extLst>
              <a:ext uri="{FF2B5EF4-FFF2-40B4-BE49-F238E27FC236}">
                <a16:creationId xmlns:a16="http://schemas.microsoft.com/office/drawing/2014/main" id="{8FE47106-A251-A066-ACA4-441DE1F9EA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9939" y="3345062"/>
            <a:ext cx="4812261" cy="3281943"/>
          </a:xfrm>
          <a:prstGeom prst="rect">
            <a:avLst/>
          </a:prstGeom>
        </p:spPr>
      </p:pic>
    </p:spTree>
    <p:extLst>
      <p:ext uri="{BB962C8B-B14F-4D97-AF65-F5344CB8AC3E}">
        <p14:creationId xmlns:p14="http://schemas.microsoft.com/office/powerpoint/2010/main" val="369529434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12776-1740-887A-77BB-E12DEC030398}"/>
              </a:ext>
            </a:extLst>
          </p:cNvPr>
          <p:cNvSpPr>
            <a:spLocks noGrp="1"/>
          </p:cNvSpPr>
          <p:nvPr>
            <p:ph type="title"/>
          </p:nvPr>
        </p:nvSpPr>
        <p:spPr/>
        <p:txBody>
          <a:bodyPr/>
          <a:lstStyle/>
          <a:p>
            <a:r>
              <a:rPr lang="en-CA" dirty="0"/>
              <a:t>Scalability</a:t>
            </a:r>
          </a:p>
        </p:txBody>
      </p:sp>
      <p:sp>
        <p:nvSpPr>
          <p:cNvPr id="3" name="Content Placeholder 2">
            <a:extLst>
              <a:ext uri="{FF2B5EF4-FFF2-40B4-BE49-F238E27FC236}">
                <a16:creationId xmlns:a16="http://schemas.microsoft.com/office/drawing/2014/main" id="{9363773E-2C3D-ABDE-1553-1F2682574893}"/>
              </a:ext>
            </a:extLst>
          </p:cNvPr>
          <p:cNvSpPr>
            <a:spLocks noGrp="1"/>
          </p:cNvSpPr>
          <p:nvPr>
            <p:ph sz="half" idx="1"/>
          </p:nvPr>
        </p:nvSpPr>
        <p:spPr>
          <a:xfrm>
            <a:off x="838200" y="1825625"/>
            <a:ext cx="5491480" cy="1603375"/>
          </a:xfrm>
        </p:spPr>
        <p:txBody>
          <a:bodyPr>
            <a:normAutofit fontScale="77500" lnSpcReduction="20000"/>
          </a:bodyPr>
          <a:lstStyle/>
          <a:p>
            <a:r>
              <a:rPr lang="en-CA" b="1" dirty="0"/>
              <a:t>Beginner:</a:t>
            </a:r>
            <a:r>
              <a:rPr lang="en-CA" dirty="0"/>
              <a:t/>
            </a:r>
            <a:r>
              <a:rPr lang="en-US" dirty="0"/>
              <a:t>Scalability is a blockchain’s ability to handle more transactions.</a:t>
            </a:r>
            <a:br>
              <a:rPr lang="en-US" dirty="0"/>
            </a:br>
            <a:r>
              <a:rPr lang="en-US" dirty="0"/>
              <a:t>Better scalability means faster, cheaper operations.</a:t>
            </a:r>
            <a:br>
              <a:rPr lang="en-US" dirty="0"/>
            </a:br>
            <a:r>
              <a:rPr lang="en-US" dirty="0"/>
              <a:t>Example: Layer-2 solutions like Polygon improve Ethereum’s scalability.</a:t>
            </a:r>
            <a:endParaRPr lang="en-CA" dirty="0"/>
          </a:p>
        </p:txBody>
      </p:sp>
      <p:sp>
        <p:nvSpPr>
          <p:cNvPr id="4" name="Content Placeholder 3">
            <a:extLst>
              <a:ext uri="{FF2B5EF4-FFF2-40B4-BE49-F238E27FC236}">
                <a16:creationId xmlns:a16="http://schemas.microsoft.com/office/drawing/2014/main" id="{45EF3EB9-E0ED-55A5-2314-6C8C1553BFC5}"/>
              </a:ext>
            </a:extLst>
          </p:cNvPr>
          <p:cNvSpPr>
            <a:spLocks noGrp="1"/>
          </p:cNvSpPr>
          <p:nvPr>
            <p:ph sz="half" idx="2"/>
          </p:nvPr>
        </p:nvSpPr>
        <p:spPr/>
        <p:txBody>
          <a:bodyPr>
            <a:normAutofit fontScale="77500" lnSpcReduction="20000"/>
          </a:bodyPr>
          <a:lstStyle/>
          <a:p>
            <a:r>
              <a:rPr lang="en-US" b="1" dirty="0"/>
              <a:t>Intermediate:</a:t>
            </a:r>
            <a:r>
              <a:rPr lang="en-US" dirty="0"/>
              <a:t> Scalability is the ability of a blockchain network to handle increasing transactions per second (TPS). Current public blockchains like Bitcoin and Ethereum face bottlenecks due to block size and consensus limits. Solutions include sharding, sidechains, and layer-2 protocols. Scalability is essential for mass adoption of blockchain systems.</a:t>
            </a:r>
            <a:endParaRPr lang="en-CA" dirty="0"/>
          </a:p>
        </p:txBody>
      </p:sp>
      <p:pic>
        <p:nvPicPr>
          <p:cNvPr id="5" name="Picture 4" descr="A diagram of a diagram&#10;&#10;AI-generated content may be incorrect.">
            <a:extLst>
              <a:ext uri="{FF2B5EF4-FFF2-40B4-BE49-F238E27FC236}">
                <a16:creationId xmlns:a16="http://schemas.microsoft.com/office/drawing/2014/main" id="{4DCA5F86-BCB9-551B-6C76-EF3CCFF708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2720" y="3415260"/>
            <a:ext cx="2956560" cy="3193084"/>
          </a:xfrm>
          <a:prstGeom prst="rect">
            <a:avLst/>
          </a:prstGeom>
        </p:spPr>
      </p:pic>
    </p:spTree>
    <p:extLst>
      <p:ext uri="{BB962C8B-B14F-4D97-AF65-F5344CB8AC3E}">
        <p14:creationId xmlns:p14="http://schemas.microsoft.com/office/powerpoint/2010/main" val="106058207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714D7-812A-9B90-1BDF-90F0CA92637E}"/>
              </a:ext>
            </a:extLst>
          </p:cNvPr>
          <p:cNvSpPr>
            <a:spLocks noGrp="1"/>
          </p:cNvSpPr>
          <p:nvPr>
            <p:ph type="title"/>
          </p:nvPr>
        </p:nvSpPr>
        <p:spPr/>
        <p:txBody>
          <a:bodyPr/>
          <a:lstStyle/>
          <a:p>
            <a:r>
              <a:rPr lang="en-CA" dirty="0"/>
              <a:t>Secure Multi-Party Computation</a:t>
            </a:r>
          </a:p>
        </p:txBody>
      </p:sp>
      <p:sp>
        <p:nvSpPr>
          <p:cNvPr id="3" name="Content Placeholder 2">
            <a:extLst>
              <a:ext uri="{FF2B5EF4-FFF2-40B4-BE49-F238E27FC236}">
                <a16:creationId xmlns:a16="http://schemas.microsoft.com/office/drawing/2014/main" id="{25EE816C-AC06-1BC1-6CBF-1929216F07D6}"/>
              </a:ext>
            </a:extLst>
          </p:cNvPr>
          <p:cNvSpPr>
            <a:spLocks noGrp="1"/>
          </p:cNvSpPr>
          <p:nvPr>
            <p:ph sz="half" idx="1"/>
          </p:nvPr>
        </p:nvSpPr>
        <p:spPr>
          <a:xfrm>
            <a:off x="838200" y="1825625"/>
            <a:ext cx="5582920" cy="1325563"/>
          </a:xfrm>
        </p:spPr>
        <p:txBody>
          <a:bodyPr>
            <a:normAutofit fontScale="70000" lnSpcReduction="20000"/>
          </a:bodyPr>
          <a:lstStyle/>
          <a:p>
            <a:r>
              <a:rPr lang="en-CA" b="1" dirty="0"/>
              <a:t>Beginner:</a:t>
            </a:r>
            <a:r>
              <a:rPr lang="en-CA" dirty="0"/>
              <a:t/>
            </a:r>
            <a:r>
              <a:rPr lang="en-US" dirty="0"/>
              <a:t>This lets multiple parties compute results without sharing their private data.</a:t>
            </a:r>
            <a:br>
              <a:rPr lang="en-US" dirty="0"/>
            </a:br>
            <a:r>
              <a:rPr lang="en-US" dirty="0"/>
              <a:t>It’s used for privacy in blockchain apps.</a:t>
            </a:r>
            <a:br>
              <a:rPr lang="en-US" dirty="0"/>
            </a:br>
            <a:r>
              <a:rPr lang="en-US" dirty="0"/>
              <a:t>Example: Jointly verifying transactions without revealing balances.</a:t>
            </a:r>
            <a:endParaRPr lang="en-CA" dirty="0"/>
          </a:p>
        </p:txBody>
      </p:sp>
      <p:sp>
        <p:nvSpPr>
          <p:cNvPr id="4" name="Content Placeholder 3">
            <a:extLst>
              <a:ext uri="{FF2B5EF4-FFF2-40B4-BE49-F238E27FC236}">
                <a16:creationId xmlns:a16="http://schemas.microsoft.com/office/drawing/2014/main" id="{467437E8-2091-CBAF-833D-B46E766A323F}"/>
              </a:ext>
            </a:extLst>
          </p:cNvPr>
          <p:cNvSpPr>
            <a:spLocks noGrp="1"/>
          </p:cNvSpPr>
          <p:nvPr>
            <p:ph sz="half" idx="2"/>
          </p:nvPr>
        </p:nvSpPr>
        <p:spPr/>
        <p:txBody>
          <a:bodyPr>
            <a:normAutofit fontScale="70000" lnSpcReduction="20000"/>
          </a:bodyPr>
          <a:lstStyle/>
          <a:p>
            <a:r>
              <a:rPr lang="en-US" b="1" dirty="0"/>
              <a:t>Intermediate:</a:t>
            </a:r>
            <a:r>
              <a:rPr lang="en-US" dirty="0"/>
              <a:t> SMPC is a cryptographic method allowing multiple parties to jointly compute a function without revealing private inputs. In blockchain, it enables secure data sharing, privacy-preserving contracts, and custody solutions. SMPC ensures no single party has full control, reducing risks of leaks. It balances trust and confidentiality in decentralized systems.</a:t>
            </a:r>
            <a:endParaRPr lang="en-CA" dirty="0"/>
          </a:p>
        </p:txBody>
      </p:sp>
      <p:pic>
        <p:nvPicPr>
          <p:cNvPr id="5" name="Content Placeholder 4" descr="A diagram of a computer network&#10;&#10;AI-generated content may be incorrect.">
            <a:extLst>
              <a:ext uri="{FF2B5EF4-FFF2-40B4-BE49-F238E27FC236}">
                <a16:creationId xmlns:a16="http://schemas.microsoft.com/office/drawing/2014/main" id="{A61E14DD-5988-6641-32BF-0788AB0CBA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21" y="3233806"/>
            <a:ext cx="5554979" cy="3326452"/>
          </a:xfrm>
          <a:prstGeom prst="rect">
            <a:avLst/>
          </a:prstGeom>
        </p:spPr>
      </p:pic>
    </p:spTree>
    <p:extLst>
      <p:ext uri="{BB962C8B-B14F-4D97-AF65-F5344CB8AC3E}">
        <p14:creationId xmlns:p14="http://schemas.microsoft.com/office/powerpoint/2010/main" val="285361757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6A093-597D-9154-7F62-768B44C6C0BB}"/>
              </a:ext>
            </a:extLst>
          </p:cNvPr>
          <p:cNvSpPr>
            <a:spLocks noGrp="1"/>
          </p:cNvSpPr>
          <p:nvPr>
            <p:ph type="title"/>
          </p:nvPr>
        </p:nvSpPr>
        <p:spPr/>
        <p:txBody>
          <a:bodyPr/>
          <a:lstStyle/>
          <a:p>
            <a:r>
              <a:rPr lang="en-CA" dirty="0"/>
              <a:t>Security Token</a:t>
            </a:r>
          </a:p>
        </p:txBody>
      </p:sp>
      <p:sp>
        <p:nvSpPr>
          <p:cNvPr id="3" name="Content Placeholder 2">
            <a:extLst>
              <a:ext uri="{FF2B5EF4-FFF2-40B4-BE49-F238E27FC236}">
                <a16:creationId xmlns:a16="http://schemas.microsoft.com/office/drawing/2014/main" id="{D8A1CC5C-D28B-3331-9150-C1A88FE32BE4}"/>
              </a:ext>
            </a:extLst>
          </p:cNvPr>
          <p:cNvSpPr>
            <a:spLocks noGrp="1"/>
          </p:cNvSpPr>
          <p:nvPr>
            <p:ph sz="half" idx="1"/>
          </p:nvPr>
        </p:nvSpPr>
        <p:spPr/>
        <p:txBody>
          <a:bodyPr>
            <a:normAutofit fontScale="92500" lnSpcReduction="10000"/>
          </a:bodyPr>
          <a:lstStyle/>
          <a:p>
            <a:r>
              <a:rPr lang="en-CA" b="1" dirty="0"/>
              <a:t>Beginner:</a:t>
            </a:r>
            <a:r>
              <a:rPr lang="en-CA" dirty="0"/>
              <a:t/>
            </a:r>
            <a:r>
              <a:rPr lang="en-US" dirty="0"/>
              <a:t>A security token represents ownership in an asset like stocks or bonds.</a:t>
            </a:r>
            <a:br>
              <a:rPr lang="en-US" dirty="0"/>
            </a:br>
            <a:r>
              <a:rPr lang="en-US" dirty="0"/>
              <a:t>It’s regulated like traditional securities.</a:t>
            </a:r>
            <a:br>
              <a:rPr lang="en-US" dirty="0"/>
            </a:br>
            <a:r>
              <a:rPr lang="en-US" dirty="0"/>
              <a:t>Example: Tokenized shares of a company.</a:t>
            </a:r>
            <a:endParaRPr lang="en-CA" dirty="0"/>
          </a:p>
        </p:txBody>
      </p:sp>
      <p:sp>
        <p:nvSpPr>
          <p:cNvPr id="4" name="Content Placeholder 3">
            <a:extLst>
              <a:ext uri="{FF2B5EF4-FFF2-40B4-BE49-F238E27FC236}">
                <a16:creationId xmlns:a16="http://schemas.microsoft.com/office/drawing/2014/main" id="{213C8C5E-ECF7-415A-58D9-47925AA4DAA8}"/>
              </a:ext>
            </a:extLst>
          </p:cNvPr>
          <p:cNvSpPr>
            <a:spLocks noGrp="1"/>
          </p:cNvSpPr>
          <p:nvPr>
            <p:ph sz="half" idx="2"/>
          </p:nvPr>
        </p:nvSpPr>
        <p:spPr/>
        <p:txBody>
          <a:bodyPr>
            <a:normAutofit fontScale="92500" lnSpcReduction="10000"/>
          </a:bodyPr>
          <a:lstStyle/>
          <a:p>
            <a:r>
              <a:rPr lang="en-US" b="1" dirty="0"/>
              <a:t>Intermediate:</a:t>
            </a:r>
            <a:r>
              <a:rPr lang="en-US" dirty="0"/>
              <a:t> A security token is a blockchain-based representation of traditional financial assets like stocks, bonds, or real estate. They are regulated under securities laws and offer investor rights like dividends or voting. Security tokens enable fractional ownership and transparent trading. They bridge traditional finance with blockchain ecosystems.</a:t>
            </a:r>
            <a:endParaRPr lang="en-CA" dirty="0"/>
          </a:p>
        </p:txBody>
      </p:sp>
      <p:pic>
        <p:nvPicPr>
          <p:cNvPr id="5" name="Content Placeholder 8" descr="A diagram of a house and keys&#10;&#10;AI-generated content may be incorrect.">
            <a:extLst>
              <a:ext uri="{FF2B5EF4-FFF2-40B4-BE49-F238E27FC236}">
                <a16:creationId xmlns:a16="http://schemas.microsoft.com/office/drawing/2014/main" id="{E4804035-AB4C-983C-420D-68F506C641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199206"/>
            <a:ext cx="5943600" cy="2658794"/>
          </a:xfrm>
          <a:prstGeom prst="rect">
            <a:avLst/>
          </a:prstGeom>
        </p:spPr>
      </p:pic>
    </p:spTree>
    <p:extLst>
      <p:ext uri="{BB962C8B-B14F-4D97-AF65-F5344CB8AC3E}">
        <p14:creationId xmlns:p14="http://schemas.microsoft.com/office/powerpoint/2010/main" val="371774834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5D3DB-BACB-23BD-ADA2-15EB13C019AF}"/>
              </a:ext>
            </a:extLst>
          </p:cNvPr>
          <p:cNvSpPr>
            <a:spLocks noGrp="1"/>
          </p:cNvSpPr>
          <p:nvPr>
            <p:ph type="title"/>
          </p:nvPr>
        </p:nvSpPr>
        <p:spPr/>
        <p:txBody>
          <a:bodyPr/>
          <a:lstStyle/>
          <a:p>
            <a:r>
              <a:rPr lang="en-CA" dirty="0"/>
              <a:t>Stream Ciphers</a:t>
            </a:r>
          </a:p>
        </p:txBody>
      </p:sp>
      <p:sp>
        <p:nvSpPr>
          <p:cNvPr id="3" name="Content Placeholder 2">
            <a:extLst>
              <a:ext uri="{FF2B5EF4-FFF2-40B4-BE49-F238E27FC236}">
                <a16:creationId xmlns:a16="http://schemas.microsoft.com/office/drawing/2014/main" id="{D21D273A-D220-1D6B-17DC-115539E9CA88}"/>
              </a:ext>
            </a:extLst>
          </p:cNvPr>
          <p:cNvSpPr>
            <a:spLocks noGrp="1"/>
          </p:cNvSpPr>
          <p:nvPr>
            <p:ph sz="half" idx="1"/>
          </p:nvPr>
        </p:nvSpPr>
        <p:spPr/>
        <p:txBody>
          <a:bodyPr>
            <a:normAutofit fontScale="92500"/>
          </a:bodyPr>
          <a:lstStyle/>
          <a:p>
            <a:r>
              <a:rPr lang="en-CA" b="1" dirty="0"/>
              <a:t>Beginner:</a:t>
            </a:r>
            <a:r>
              <a:rPr lang="en-CA" dirty="0"/>
              <a:t/>
            </a:r>
            <a:r>
              <a:rPr lang="en-US" dirty="0"/>
              <a:t>Stream ciphers encrypt data one bit at a time.</a:t>
            </a:r>
            <a:br>
              <a:rPr lang="en-US" dirty="0"/>
            </a:br>
            <a:r>
              <a:rPr lang="en-US" dirty="0"/>
              <a:t>They’re used for speed and low memory use.</a:t>
            </a:r>
            <a:br>
              <a:rPr lang="en-US" dirty="0"/>
            </a:br>
            <a:r>
              <a:rPr lang="en-US" dirty="0"/>
              <a:t>Example: RC4 encryption in some wallets.</a:t>
            </a:r>
            <a:endParaRPr lang="en-CA" dirty="0"/>
          </a:p>
        </p:txBody>
      </p:sp>
      <p:sp>
        <p:nvSpPr>
          <p:cNvPr id="4" name="Content Placeholder 3">
            <a:extLst>
              <a:ext uri="{FF2B5EF4-FFF2-40B4-BE49-F238E27FC236}">
                <a16:creationId xmlns:a16="http://schemas.microsoft.com/office/drawing/2014/main" id="{3748DBBE-4F12-E996-F439-23E9CDF4C992}"/>
              </a:ext>
            </a:extLst>
          </p:cNvPr>
          <p:cNvSpPr>
            <a:spLocks noGrp="1"/>
          </p:cNvSpPr>
          <p:nvPr>
            <p:ph sz="half" idx="2"/>
          </p:nvPr>
        </p:nvSpPr>
        <p:spPr/>
        <p:txBody>
          <a:bodyPr>
            <a:normAutofit fontScale="92500"/>
          </a:bodyPr>
          <a:lstStyle/>
          <a:p>
            <a:r>
              <a:rPr lang="en-US" b="1" dirty="0"/>
              <a:t>Intermediate:</a:t>
            </a:r>
            <a:r>
              <a:rPr lang="en-US" dirty="0"/>
              <a:t> A stream cipher is a type of encryption where plaintext is combined with a pseudorandom keystream bit by bit. In blockchain, stream ciphers secure communications between nodes and wallets. They are lightweight and fast compared to block ciphers. However, they require strong key management to avoid vulnerabilities.</a:t>
            </a:r>
            <a:endParaRPr lang="en-CA" dirty="0"/>
          </a:p>
        </p:txBody>
      </p:sp>
      <p:pic>
        <p:nvPicPr>
          <p:cNvPr id="5" name="Picture 4" descr="A diagram of a stream cipher works&#10;&#10;AI-generated content may be incorrect.">
            <a:extLst>
              <a:ext uri="{FF2B5EF4-FFF2-40B4-BE49-F238E27FC236}">
                <a16:creationId xmlns:a16="http://schemas.microsoft.com/office/drawing/2014/main" id="{19915A6E-D781-08F9-84DE-CB85B871E3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480" y="3974884"/>
            <a:ext cx="3114040" cy="2837367"/>
          </a:xfrm>
          <a:prstGeom prst="rect">
            <a:avLst/>
          </a:prstGeom>
        </p:spPr>
      </p:pic>
    </p:spTree>
    <p:extLst>
      <p:ext uri="{BB962C8B-B14F-4D97-AF65-F5344CB8AC3E}">
        <p14:creationId xmlns:p14="http://schemas.microsoft.com/office/powerpoint/2010/main" val="1994642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6CA49-145E-2860-C26A-5EDFBC0E6FE2}"/>
              </a:ext>
            </a:extLst>
          </p:cNvPr>
          <p:cNvSpPr>
            <a:spLocks noGrp="1"/>
          </p:cNvSpPr>
          <p:nvPr>
            <p:ph type="title"/>
          </p:nvPr>
        </p:nvSpPr>
        <p:spPr/>
        <p:txBody>
          <a:bodyPr/>
          <a:lstStyle/>
          <a:p>
            <a:r>
              <a:rPr lang="en-CA" b="1" dirty="0"/>
              <a:t>Block Height</a:t>
            </a:r>
            <a:endParaRPr lang="en-CA" dirty="0"/>
          </a:p>
        </p:txBody>
      </p:sp>
      <p:sp>
        <p:nvSpPr>
          <p:cNvPr id="3" name="Content Placeholder 2">
            <a:extLst>
              <a:ext uri="{FF2B5EF4-FFF2-40B4-BE49-F238E27FC236}">
                <a16:creationId xmlns:a16="http://schemas.microsoft.com/office/drawing/2014/main" id="{EB7F85F4-1063-1BCC-E96C-2F895A5EB1CA}"/>
              </a:ext>
            </a:extLst>
          </p:cNvPr>
          <p:cNvSpPr>
            <a:spLocks noGrp="1"/>
          </p:cNvSpPr>
          <p:nvPr>
            <p:ph sz="half" idx="1"/>
          </p:nvPr>
        </p:nvSpPr>
        <p:spPr/>
        <p:txBody>
          <a:bodyPr>
            <a:normAutofit fontScale="92500" lnSpcReduction="10000"/>
          </a:bodyPr>
          <a:lstStyle/>
          <a:p>
            <a:r>
              <a:rPr lang="en-CA" b="1" dirty="0"/>
              <a:t>Beginner:</a:t>
            </a:r>
            <a:r>
              <a:rPr lang="en-CA" dirty="0"/>
              <a:t/>
            </a:r>
            <a:r>
              <a:rPr lang="en-US" dirty="0"/>
              <a:t>The number of blocks connected in the blockchain from the first (genesis) block.</a:t>
            </a:r>
            <a:br>
              <a:rPr lang="en-US" dirty="0"/>
            </a:br>
            <a:r>
              <a:rPr lang="en-US" dirty="0"/>
              <a:t>It shows the position of a block within the chain.</a:t>
            </a:r>
            <a:br>
              <a:rPr lang="en-US" dirty="0"/>
            </a:br>
            <a:r>
              <a:rPr lang="en-US" dirty="0"/>
              <a:t>Used to track blockchain growth and verify transactions.</a:t>
            </a:r>
            <a:endParaRPr lang="en-CA" dirty="0"/>
          </a:p>
        </p:txBody>
      </p:sp>
      <p:sp>
        <p:nvSpPr>
          <p:cNvPr id="4" name="Content Placeholder 3">
            <a:extLst>
              <a:ext uri="{FF2B5EF4-FFF2-40B4-BE49-F238E27FC236}">
                <a16:creationId xmlns:a16="http://schemas.microsoft.com/office/drawing/2014/main" id="{83CF0CC7-DA32-2F3A-7E96-192AC04C5015}"/>
              </a:ext>
            </a:extLst>
          </p:cNvPr>
          <p:cNvSpPr>
            <a:spLocks noGrp="1"/>
          </p:cNvSpPr>
          <p:nvPr>
            <p:ph sz="half" idx="2"/>
          </p:nvPr>
        </p:nvSpPr>
        <p:spPr/>
        <p:txBody>
          <a:bodyPr>
            <a:normAutofit fontScale="92500" lnSpcReduction="10000"/>
          </a:bodyPr>
          <a:lstStyle/>
          <a:p>
            <a:r>
              <a:rPr lang="en-US" b="1" dirty="0"/>
              <a:t>Intermediate:</a:t>
            </a:r>
            <a:br>
              <a:rPr lang="en-US" dirty="0"/>
            </a:br>
            <a:r>
              <a:rPr lang="en-US" dirty="0"/>
              <a:t>Block height refers to the number of blocks in the blockchain from the genesis block to the current one. It is a measure of blockchain length and is incremented when a new block is added. Higher block heights indicate a longer chain and more cumulative work or stake. It’s also used to reference specific blocks for transaction verification or network events.</a:t>
            </a:r>
            <a:endParaRPr lang="en-CA" dirty="0"/>
          </a:p>
        </p:txBody>
      </p:sp>
      <p:pic>
        <p:nvPicPr>
          <p:cNvPr id="5" name="Content Placeholder 4" descr="Diagram of a diagram of a block height&#10;&#10;AI-generated content may be incorrect.">
            <a:extLst>
              <a:ext uri="{FF2B5EF4-FFF2-40B4-BE49-F238E27FC236}">
                <a16:creationId xmlns:a16="http://schemas.microsoft.com/office/drawing/2014/main" id="{ED4EB281-B934-1084-A78C-788F3D5AFD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148" y="4226617"/>
            <a:ext cx="5131088" cy="1654775"/>
          </a:xfrm>
          <a:prstGeom prst="rect">
            <a:avLst/>
          </a:prstGeom>
        </p:spPr>
      </p:pic>
    </p:spTree>
    <p:extLst>
      <p:ext uri="{BB962C8B-B14F-4D97-AF65-F5344CB8AC3E}">
        <p14:creationId xmlns:p14="http://schemas.microsoft.com/office/powerpoint/2010/main" val="16438236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5A834-7CDD-2D2A-C783-0DBC2D0FCAE6}"/>
              </a:ext>
            </a:extLst>
          </p:cNvPr>
          <p:cNvSpPr>
            <a:spLocks noGrp="1"/>
          </p:cNvSpPr>
          <p:nvPr>
            <p:ph type="title"/>
          </p:nvPr>
        </p:nvSpPr>
        <p:spPr/>
        <p:txBody>
          <a:bodyPr/>
          <a:lstStyle/>
          <a:p>
            <a:r>
              <a:rPr lang="en-CA" dirty="0" err="1"/>
              <a:t>SegWit</a:t>
            </a:r>
            <a:r>
              <a:rPr lang="en-CA" dirty="0"/>
              <a:t> (Segregated Witness)</a:t>
            </a:r>
          </a:p>
        </p:txBody>
      </p:sp>
      <p:sp>
        <p:nvSpPr>
          <p:cNvPr id="3" name="Content Placeholder 2">
            <a:extLst>
              <a:ext uri="{FF2B5EF4-FFF2-40B4-BE49-F238E27FC236}">
                <a16:creationId xmlns:a16="http://schemas.microsoft.com/office/drawing/2014/main" id="{2B7FA6DB-295A-7BED-D2A1-D8F174671741}"/>
              </a:ext>
            </a:extLst>
          </p:cNvPr>
          <p:cNvSpPr>
            <a:spLocks noGrp="1"/>
          </p:cNvSpPr>
          <p:nvPr>
            <p:ph sz="half" idx="1"/>
          </p:nvPr>
        </p:nvSpPr>
        <p:spPr>
          <a:xfrm>
            <a:off x="838200" y="1825625"/>
            <a:ext cx="5257800" cy="1325563"/>
          </a:xfrm>
        </p:spPr>
        <p:txBody>
          <a:bodyPr>
            <a:normAutofit fontScale="70000" lnSpcReduction="20000"/>
          </a:bodyPr>
          <a:lstStyle/>
          <a:p>
            <a:r>
              <a:rPr lang="en-CA" b="1" dirty="0"/>
              <a:t>Beginner:</a:t>
            </a:r>
            <a:r>
              <a:rPr lang="en-CA" dirty="0"/>
              <a:t/>
            </a:r>
            <a:r>
              <a:rPr lang="en-US" dirty="0" err="1"/>
              <a:t>SegWit</a:t>
            </a:r>
            <a:r>
              <a:rPr lang="en-US" dirty="0"/>
              <a:t> changes how Bitcoin stores transaction data.</a:t>
            </a:r>
            <a:br>
              <a:rPr lang="en-US" dirty="0"/>
            </a:br>
            <a:r>
              <a:rPr lang="en-US" dirty="0"/>
              <a:t>It makes transactions smaller and faster.</a:t>
            </a:r>
            <a:br>
              <a:rPr lang="en-US" dirty="0"/>
            </a:br>
            <a:r>
              <a:rPr lang="en-US" dirty="0"/>
              <a:t>Example: Lower Bitcoin fees after </a:t>
            </a:r>
            <a:r>
              <a:rPr lang="en-US" dirty="0" err="1"/>
              <a:t>SegWit</a:t>
            </a:r>
            <a:r>
              <a:rPr lang="en-US" dirty="0"/>
              <a:t> adoption.</a:t>
            </a:r>
            <a:endParaRPr lang="en-CA" dirty="0"/>
          </a:p>
        </p:txBody>
      </p:sp>
      <p:sp>
        <p:nvSpPr>
          <p:cNvPr id="4" name="Content Placeholder 3">
            <a:extLst>
              <a:ext uri="{FF2B5EF4-FFF2-40B4-BE49-F238E27FC236}">
                <a16:creationId xmlns:a16="http://schemas.microsoft.com/office/drawing/2014/main" id="{4390F1F2-02D1-CCF2-DA45-228D00275EE3}"/>
              </a:ext>
            </a:extLst>
          </p:cNvPr>
          <p:cNvSpPr>
            <a:spLocks noGrp="1"/>
          </p:cNvSpPr>
          <p:nvPr>
            <p:ph sz="half" idx="2"/>
          </p:nvPr>
        </p:nvSpPr>
        <p:spPr/>
        <p:txBody>
          <a:bodyPr>
            <a:normAutofit fontScale="70000" lnSpcReduction="20000"/>
          </a:bodyPr>
          <a:lstStyle/>
          <a:p>
            <a:r>
              <a:rPr lang="en-US" b="1" dirty="0"/>
              <a:t>Intermediate:</a:t>
            </a:r>
            <a:r>
              <a:rPr lang="en-US" dirty="0"/>
              <a:t/>
            </a:r>
            <a:r>
              <a:rPr lang="en-US" dirty="0" err="1"/>
              <a:t>SegWit</a:t>
            </a:r>
            <a:r>
              <a:rPr lang="en-US" dirty="0"/>
              <a:t> is a Bitcoin protocol upgrade that separates transaction signatures from transaction data. This reduces block size, allowing more transactions per block. It also fixes transaction malleability, enabling advanced features like the Lightning Network. </a:t>
            </a:r>
            <a:r>
              <a:rPr lang="en-US" dirty="0" err="1"/>
              <a:t>SegWit</a:t>
            </a:r>
            <a:r>
              <a:rPr lang="en-US" dirty="0"/>
              <a:t> improves efficiency without requiring a hard fork.</a:t>
            </a:r>
            <a:endParaRPr lang="en-CA" dirty="0"/>
          </a:p>
        </p:txBody>
      </p:sp>
      <p:pic>
        <p:nvPicPr>
          <p:cNvPr id="5" name="Picture 4" descr="A diagram of a blockchain&#10;&#10;AI-generated content may be incorrect.">
            <a:extLst>
              <a:ext uri="{FF2B5EF4-FFF2-40B4-BE49-F238E27FC236}">
                <a16:creationId xmlns:a16="http://schemas.microsoft.com/office/drawing/2014/main" id="{38DAECC9-D3ED-987E-600D-4FF1A04DAB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096" y="3429000"/>
            <a:ext cx="5916926" cy="3266760"/>
          </a:xfrm>
          <a:prstGeom prst="rect">
            <a:avLst/>
          </a:prstGeom>
        </p:spPr>
      </p:pic>
    </p:spTree>
    <p:extLst>
      <p:ext uri="{BB962C8B-B14F-4D97-AF65-F5344CB8AC3E}">
        <p14:creationId xmlns:p14="http://schemas.microsoft.com/office/powerpoint/2010/main" val="7825886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9B529-6822-28D1-9825-0B2367D7BFC8}"/>
              </a:ext>
            </a:extLst>
          </p:cNvPr>
          <p:cNvSpPr>
            <a:spLocks noGrp="1"/>
          </p:cNvSpPr>
          <p:nvPr>
            <p:ph type="title"/>
          </p:nvPr>
        </p:nvSpPr>
        <p:spPr/>
        <p:txBody>
          <a:bodyPr/>
          <a:lstStyle/>
          <a:p>
            <a:r>
              <a:rPr lang="en-CA" dirty="0"/>
              <a:t>SHA-256</a:t>
            </a:r>
          </a:p>
        </p:txBody>
      </p:sp>
      <p:sp>
        <p:nvSpPr>
          <p:cNvPr id="3" name="Content Placeholder 2">
            <a:extLst>
              <a:ext uri="{FF2B5EF4-FFF2-40B4-BE49-F238E27FC236}">
                <a16:creationId xmlns:a16="http://schemas.microsoft.com/office/drawing/2014/main" id="{F89D370F-1571-C968-4FF8-DB08849A45AB}"/>
              </a:ext>
            </a:extLst>
          </p:cNvPr>
          <p:cNvSpPr>
            <a:spLocks noGrp="1"/>
          </p:cNvSpPr>
          <p:nvPr>
            <p:ph sz="half" idx="1"/>
          </p:nvPr>
        </p:nvSpPr>
        <p:spPr/>
        <p:txBody>
          <a:bodyPr>
            <a:normAutofit lnSpcReduction="10000"/>
          </a:bodyPr>
          <a:lstStyle/>
          <a:p>
            <a:r>
              <a:rPr lang="en-CA" b="1" dirty="0"/>
              <a:t>Beginner:</a:t>
            </a:r>
            <a:r>
              <a:rPr lang="en-CA" dirty="0"/>
              <a:t/>
            </a:r>
            <a:r>
              <a:rPr lang="en-US" dirty="0"/>
              <a:t>SHA-256 is a secure hashing algorithm.</a:t>
            </a:r>
            <a:br>
              <a:rPr lang="en-US" dirty="0"/>
            </a:br>
            <a:r>
              <a:rPr lang="en-US" dirty="0"/>
              <a:t>Bitcoin uses it to protect transactions and blocks.</a:t>
            </a:r>
            <a:br>
              <a:rPr lang="en-US" dirty="0"/>
            </a:br>
            <a:r>
              <a:rPr lang="en-US" dirty="0"/>
              <a:t>Example: Mining by finding a hash below the target.</a:t>
            </a:r>
            <a:endParaRPr lang="en-CA" dirty="0"/>
          </a:p>
        </p:txBody>
      </p:sp>
      <p:sp>
        <p:nvSpPr>
          <p:cNvPr id="4" name="Content Placeholder 3">
            <a:extLst>
              <a:ext uri="{FF2B5EF4-FFF2-40B4-BE49-F238E27FC236}">
                <a16:creationId xmlns:a16="http://schemas.microsoft.com/office/drawing/2014/main" id="{C321F540-E836-2D53-6ADB-0E4C931377F9}"/>
              </a:ext>
            </a:extLst>
          </p:cNvPr>
          <p:cNvSpPr>
            <a:spLocks noGrp="1"/>
          </p:cNvSpPr>
          <p:nvPr>
            <p:ph sz="half" idx="2"/>
          </p:nvPr>
        </p:nvSpPr>
        <p:spPr/>
        <p:txBody>
          <a:bodyPr>
            <a:normAutofit lnSpcReduction="10000"/>
          </a:bodyPr>
          <a:lstStyle/>
          <a:p>
            <a:r>
              <a:rPr lang="en-US" b="1" dirty="0"/>
              <a:t>Intermediate:</a:t>
            </a:r>
            <a:r>
              <a:rPr lang="en-US" dirty="0"/>
              <a:t> SHA-256 (Secure Hash Algorithm 256-bit) is a cryptographic hash function used in Bitcoin and other blockchains. It converts input data into a 256-bit fixed-length hash. It is collision-resistant and ensures data integrity. SHA-256 is central to Proof of Work mining, digital signatures, and security in blockchain.</a:t>
            </a:r>
            <a:endParaRPr lang="en-CA" dirty="0"/>
          </a:p>
        </p:txBody>
      </p:sp>
      <p:pic>
        <p:nvPicPr>
          <p:cNvPr id="5" name="Content Placeholder 4" descr="A black and white diagram of a computer&#10;&#10;AI-generated content may be incorrect.">
            <a:extLst>
              <a:ext uri="{FF2B5EF4-FFF2-40B4-BE49-F238E27FC236}">
                <a16:creationId xmlns:a16="http://schemas.microsoft.com/office/drawing/2014/main" id="{A84C9704-C74D-53CE-AD06-E08239F9FC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877" y="4201131"/>
            <a:ext cx="5413603" cy="1975832"/>
          </a:xfrm>
          <a:prstGeom prst="rect">
            <a:avLst/>
          </a:prstGeom>
        </p:spPr>
      </p:pic>
    </p:spTree>
    <p:extLst>
      <p:ext uri="{BB962C8B-B14F-4D97-AF65-F5344CB8AC3E}">
        <p14:creationId xmlns:p14="http://schemas.microsoft.com/office/powerpoint/2010/main" val="40604496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AA130-D084-57A6-F7A9-A447B48AD1C3}"/>
              </a:ext>
            </a:extLst>
          </p:cNvPr>
          <p:cNvSpPr>
            <a:spLocks noGrp="1"/>
          </p:cNvSpPr>
          <p:nvPr>
            <p:ph type="title"/>
          </p:nvPr>
        </p:nvSpPr>
        <p:spPr/>
        <p:txBody>
          <a:bodyPr/>
          <a:lstStyle/>
          <a:p>
            <a:r>
              <a:rPr lang="en-CA" dirty="0"/>
              <a:t>Sharding</a:t>
            </a:r>
          </a:p>
        </p:txBody>
      </p:sp>
      <p:sp>
        <p:nvSpPr>
          <p:cNvPr id="3" name="Content Placeholder 2">
            <a:extLst>
              <a:ext uri="{FF2B5EF4-FFF2-40B4-BE49-F238E27FC236}">
                <a16:creationId xmlns:a16="http://schemas.microsoft.com/office/drawing/2014/main" id="{5DA8A21C-4E85-DC9E-E3D9-A88ADC24E393}"/>
              </a:ext>
            </a:extLst>
          </p:cNvPr>
          <p:cNvSpPr>
            <a:spLocks noGrp="1"/>
          </p:cNvSpPr>
          <p:nvPr>
            <p:ph sz="half" idx="1"/>
          </p:nvPr>
        </p:nvSpPr>
        <p:spPr>
          <a:xfrm>
            <a:off x="838200" y="1825625"/>
            <a:ext cx="5461000" cy="1603375"/>
          </a:xfrm>
        </p:spPr>
        <p:txBody>
          <a:bodyPr>
            <a:normAutofit fontScale="77500" lnSpcReduction="20000"/>
          </a:bodyPr>
          <a:lstStyle/>
          <a:p>
            <a:r>
              <a:rPr lang="en-CA" b="1" dirty="0"/>
              <a:t>Beginner:</a:t>
            </a:r>
            <a:r>
              <a:rPr lang="en-CA" dirty="0"/>
              <a:t/>
            </a:r>
            <a:r>
              <a:rPr lang="en-US" dirty="0"/>
              <a:t>Sharding splits a blockchain into smaller parts called shards.</a:t>
            </a:r>
            <a:br>
              <a:rPr lang="en-US" dirty="0"/>
            </a:br>
            <a:r>
              <a:rPr lang="en-US" dirty="0"/>
              <a:t>Each shard handles its own transactions to improve speed.</a:t>
            </a:r>
            <a:br>
              <a:rPr lang="en-US" dirty="0"/>
            </a:br>
            <a:r>
              <a:rPr lang="en-US" dirty="0"/>
              <a:t>Example: Ethereum plans to use sharding in future upgrades.</a:t>
            </a:r>
            <a:endParaRPr lang="en-CA" dirty="0"/>
          </a:p>
        </p:txBody>
      </p:sp>
      <p:sp>
        <p:nvSpPr>
          <p:cNvPr id="4" name="Content Placeholder 3">
            <a:extLst>
              <a:ext uri="{FF2B5EF4-FFF2-40B4-BE49-F238E27FC236}">
                <a16:creationId xmlns:a16="http://schemas.microsoft.com/office/drawing/2014/main" id="{038F5F73-14FD-B4E5-B702-A6C1C9F2018D}"/>
              </a:ext>
            </a:extLst>
          </p:cNvPr>
          <p:cNvSpPr>
            <a:spLocks noGrp="1"/>
          </p:cNvSpPr>
          <p:nvPr>
            <p:ph sz="half" idx="2"/>
          </p:nvPr>
        </p:nvSpPr>
        <p:spPr/>
        <p:txBody>
          <a:bodyPr>
            <a:normAutofit fontScale="77500" lnSpcReduction="20000"/>
          </a:bodyPr>
          <a:lstStyle/>
          <a:p>
            <a:r>
              <a:rPr lang="en-US" b="1" dirty="0"/>
              <a:t>Intermediate:</a:t>
            </a:r>
            <a:r>
              <a:rPr lang="en-US" dirty="0"/>
              <a:t> Sharding is a scalability technique that splits the blockchain into smaller pieces (shards), each processing a portion of transactions. This allows parallel transaction validation, increasing throughput. Ethereum 2.0 plans to implement sharding to reach thousands of TPS. The challenge lies in maintaining security across shards.</a:t>
            </a:r>
            <a:endParaRPr lang="en-CA" dirty="0"/>
          </a:p>
        </p:txBody>
      </p:sp>
      <p:pic>
        <p:nvPicPr>
          <p:cNvPr id="5" name="Content Placeholder 4" descr="A diagram of a network&#10;&#10;AI-generated content may be incorrect.">
            <a:extLst>
              <a:ext uri="{FF2B5EF4-FFF2-40B4-BE49-F238E27FC236}">
                <a16:creationId xmlns:a16="http://schemas.microsoft.com/office/drawing/2014/main" id="{29829308-CA70-0676-EF51-DE120C04D1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760" y="3904228"/>
            <a:ext cx="5928360" cy="2678021"/>
          </a:xfrm>
          <a:prstGeom prst="rect">
            <a:avLst/>
          </a:prstGeom>
        </p:spPr>
      </p:pic>
    </p:spTree>
    <p:extLst>
      <p:ext uri="{BB962C8B-B14F-4D97-AF65-F5344CB8AC3E}">
        <p14:creationId xmlns:p14="http://schemas.microsoft.com/office/powerpoint/2010/main" val="240171483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16F66-4EE0-A8BA-1233-B27E7EB27CCC}"/>
              </a:ext>
            </a:extLst>
          </p:cNvPr>
          <p:cNvSpPr>
            <a:spLocks noGrp="1"/>
          </p:cNvSpPr>
          <p:nvPr>
            <p:ph type="title"/>
          </p:nvPr>
        </p:nvSpPr>
        <p:spPr/>
        <p:txBody>
          <a:bodyPr/>
          <a:lstStyle/>
          <a:p>
            <a:r>
              <a:rPr lang="en-CA" dirty="0"/>
              <a:t>Sidechains</a:t>
            </a:r>
          </a:p>
        </p:txBody>
      </p:sp>
      <p:sp>
        <p:nvSpPr>
          <p:cNvPr id="3" name="Content Placeholder 2">
            <a:extLst>
              <a:ext uri="{FF2B5EF4-FFF2-40B4-BE49-F238E27FC236}">
                <a16:creationId xmlns:a16="http://schemas.microsoft.com/office/drawing/2014/main" id="{BDD71FEC-7A3A-2B90-4855-F3177BAEA6C7}"/>
              </a:ext>
            </a:extLst>
          </p:cNvPr>
          <p:cNvSpPr>
            <a:spLocks noGrp="1"/>
          </p:cNvSpPr>
          <p:nvPr>
            <p:ph sz="half" idx="1"/>
          </p:nvPr>
        </p:nvSpPr>
        <p:spPr>
          <a:xfrm>
            <a:off x="838200" y="1825625"/>
            <a:ext cx="5552440" cy="2573655"/>
          </a:xfrm>
        </p:spPr>
        <p:txBody>
          <a:bodyPr>
            <a:normAutofit fontScale="92500" lnSpcReduction="10000"/>
          </a:bodyPr>
          <a:lstStyle/>
          <a:p>
            <a:r>
              <a:rPr lang="en-CA" b="1" dirty="0"/>
              <a:t>Beginner:</a:t>
            </a:r>
            <a:r>
              <a:rPr lang="en-CA" dirty="0"/>
              <a:t/>
            </a:r>
            <a:r>
              <a:rPr lang="en-US" dirty="0"/>
              <a:t>Sidechains are separate blockchains connected to a main chain.</a:t>
            </a:r>
            <a:br>
              <a:rPr lang="en-US" dirty="0"/>
            </a:br>
            <a:r>
              <a:rPr lang="en-US" dirty="0"/>
              <a:t>They let you move assets between chains for more features.</a:t>
            </a:r>
            <a:br>
              <a:rPr lang="en-US" dirty="0"/>
            </a:br>
            <a:r>
              <a:rPr lang="en-US" dirty="0"/>
              <a:t>Example: Polygon as a sidechain for Ethereum</a:t>
            </a:r>
            <a:endParaRPr lang="en-CA" dirty="0"/>
          </a:p>
        </p:txBody>
      </p:sp>
      <p:sp>
        <p:nvSpPr>
          <p:cNvPr id="4" name="Content Placeholder 3">
            <a:extLst>
              <a:ext uri="{FF2B5EF4-FFF2-40B4-BE49-F238E27FC236}">
                <a16:creationId xmlns:a16="http://schemas.microsoft.com/office/drawing/2014/main" id="{2F6ADAF6-62FB-1762-4690-773D21AD38EC}"/>
              </a:ext>
            </a:extLst>
          </p:cNvPr>
          <p:cNvSpPr>
            <a:spLocks noGrp="1"/>
          </p:cNvSpPr>
          <p:nvPr>
            <p:ph sz="half" idx="2"/>
          </p:nvPr>
        </p:nvSpPr>
        <p:spPr/>
        <p:txBody>
          <a:bodyPr>
            <a:normAutofit fontScale="92500" lnSpcReduction="10000"/>
          </a:bodyPr>
          <a:lstStyle/>
          <a:p>
            <a:r>
              <a:rPr lang="en-US" b="1" dirty="0"/>
              <a:t>Intermediate:</a:t>
            </a:r>
            <a:r>
              <a:rPr lang="en-US" dirty="0"/>
              <a:t> Sidechains are independent blockchains that run parallel to a main blockchain and are interoperable via bridges. They allow specialized features or scaling without congesting the main chain. Sidechains are used for faster transactions, gaming, and experimentation. Examples include Polygon for Ethereum.</a:t>
            </a:r>
            <a:endParaRPr lang="en-CA" dirty="0"/>
          </a:p>
        </p:txBody>
      </p:sp>
      <p:pic>
        <p:nvPicPr>
          <p:cNvPr id="5" name="Content Placeholder 4" descr="A diagram of blockchain data&#10;&#10;AI-generated content may be incorrect.">
            <a:extLst>
              <a:ext uri="{FF2B5EF4-FFF2-40B4-BE49-F238E27FC236}">
                <a16:creationId xmlns:a16="http://schemas.microsoft.com/office/drawing/2014/main" id="{FC688A0F-96D8-EBD8-76BC-AFA81EA482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9013" y="4141610"/>
            <a:ext cx="4550814" cy="2484283"/>
          </a:xfrm>
          <a:prstGeom prst="rect">
            <a:avLst/>
          </a:prstGeom>
        </p:spPr>
      </p:pic>
    </p:spTree>
    <p:extLst>
      <p:ext uri="{BB962C8B-B14F-4D97-AF65-F5344CB8AC3E}">
        <p14:creationId xmlns:p14="http://schemas.microsoft.com/office/powerpoint/2010/main" val="383045618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44A20-7ED5-DCAE-E31C-59631BC69EC7}"/>
              </a:ext>
            </a:extLst>
          </p:cNvPr>
          <p:cNvSpPr>
            <a:spLocks noGrp="1"/>
          </p:cNvSpPr>
          <p:nvPr>
            <p:ph type="title"/>
          </p:nvPr>
        </p:nvSpPr>
        <p:spPr/>
        <p:txBody>
          <a:bodyPr/>
          <a:lstStyle/>
          <a:p>
            <a:r>
              <a:rPr lang="en-CA" dirty="0"/>
              <a:t>Smart Contract</a:t>
            </a:r>
          </a:p>
        </p:txBody>
      </p:sp>
      <p:sp>
        <p:nvSpPr>
          <p:cNvPr id="3" name="Content Placeholder 2">
            <a:extLst>
              <a:ext uri="{FF2B5EF4-FFF2-40B4-BE49-F238E27FC236}">
                <a16:creationId xmlns:a16="http://schemas.microsoft.com/office/drawing/2014/main" id="{14C4239F-8F8F-A482-D9CC-9357AC76E3E0}"/>
              </a:ext>
            </a:extLst>
          </p:cNvPr>
          <p:cNvSpPr>
            <a:spLocks noGrp="1"/>
          </p:cNvSpPr>
          <p:nvPr>
            <p:ph sz="half" idx="1"/>
          </p:nvPr>
        </p:nvSpPr>
        <p:spPr>
          <a:xfrm>
            <a:off x="838200" y="1825625"/>
            <a:ext cx="5547360" cy="2075815"/>
          </a:xfrm>
        </p:spPr>
        <p:txBody>
          <a:bodyPr>
            <a:normAutofit fontScale="85000" lnSpcReduction="20000"/>
          </a:bodyPr>
          <a:lstStyle/>
          <a:p>
            <a:r>
              <a:rPr lang="en-CA" b="1" dirty="0"/>
              <a:t>Beginner:</a:t>
            </a:r>
            <a:r>
              <a:rPr lang="en-CA" dirty="0"/>
              <a:t/>
            </a:r>
            <a:r>
              <a:rPr lang="en-US" dirty="0"/>
              <a:t>A smart contract is a program stored on a blockchain that runs automatically when conditions are met.</a:t>
            </a:r>
            <a:br>
              <a:rPr lang="en-US" dirty="0"/>
            </a:br>
            <a:r>
              <a:rPr lang="en-US" dirty="0"/>
              <a:t>It removes the need for intermediaries.</a:t>
            </a:r>
            <a:br>
              <a:rPr lang="en-US" dirty="0"/>
            </a:br>
            <a:r>
              <a:rPr lang="en-US" dirty="0"/>
              <a:t>Example: Paying a freelancer automatically when work is approved.</a:t>
            </a:r>
            <a:endParaRPr lang="en-CA" dirty="0"/>
          </a:p>
        </p:txBody>
      </p:sp>
      <p:sp>
        <p:nvSpPr>
          <p:cNvPr id="4" name="Content Placeholder 3">
            <a:extLst>
              <a:ext uri="{FF2B5EF4-FFF2-40B4-BE49-F238E27FC236}">
                <a16:creationId xmlns:a16="http://schemas.microsoft.com/office/drawing/2014/main" id="{D83C18CB-4AA8-865D-EDDD-766519E2824A}"/>
              </a:ext>
            </a:extLst>
          </p:cNvPr>
          <p:cNvSpPr>
            <a:spLocks noGrp="1"/>
          </p:cNvSpPr>
          <p:nvPr>
            <p:ph sz="half" idx="2"/>
          </p:nvPr>
        </p:nvSpPr>
        <p:spPr/>
        <p:txBody>
          <a:bodyPr>
            <a:normAutofit fontScale="85000" lnSpcReduction="20000"/>
          </a:bodyPr>
          <a:lstStyle/>
          <a:p>
            <a:r>
              <a:rPr lang="en-US" b="1" dirty="0"/>
              <a:t>Intermediate:</a:t>
            </a:r>
            <a:r>
              <a:rPr lang="en-US" dirty="0"/>
              <a:t> A smart contract is self-executing code stored on a blockchain that enforces agreements automatically. They eliminate intermediaries by running based on predefined rules. Smart contracts enable decentralized applications, DeFi, NFTs, and DAOs. Security and auditability are critical because code errors can lock or lose funds.</a:t>
            </a:r>
            <a:endParaRPr lang="en-CA" dirty="0"/>
          </a:p>
        </p:txBody>
      </p:sp>
      <p:pic>
        <p:nvPicPr>
          <p:cNvPr id="5" name="Picture 4" descr="A diagram of a smart contract work&#10;&#10;AI-generated content may be incorrect.">
            <a:extLst>
              <a:ext uri="{FF2B5EF4-FFF2-40B4-BE49-F238E27FC236}">
                <a16:creationId xmlns:a16="http://schemas.microsoft.com/office/drawing/2014/main" id="{B5B9D746-0031-A997-64A7-2D796D034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557" y="3728357"/>
            <a:ext cx="6259286" cy="3129643"/>
          </a:xfrm>
          <a:prstGeom prst="rect">
            <a:avLst/>
          </a:prstGeom>
        </p:spPr>
      </p:pic>
    </p:spTree>
    <p:extLst>
      <p:ext uri="{BB962C8B-B14F-4D97-AF65-F5344CB8AC3E}">
        <p14:creationId xmlns:p14="http://schemas.microsoft.com/office/powerpoint/2010/main" val="115192144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D09C6-6DDA-9000-47A6-958B0F510DF0}"/>
              </a:ext>
            </a:extLst>
          </p:cNvPr>
          <p:cNvSpPr>
            <a:spLocks noGrp="1"/>
          </p:cNvSpPr>
          <p:nvPr>
            <p:ph type="title"/>
          </p:nvPr>
        </p:nvSpPr>
        <p:spPr/>
        <p:txBody>
          <a:bodyPr/>
          <a:lstStyle/>
          <a:p>
            <a:r>
              <a:rPr lang="en-CA" dirty="0"/>
              <a:t>Staking</a:t>
            </a:r>
          </a:p>
        </p:txBody>
      </p:sp>
      <p:sp>
        <p:nvSpPr>
          <p:cNvPr id="3" name="Content Placeholder 2">
            <a:extLst>
              <a:ext uri="{FF2B5EF4-FFF2-40B4-BE49-F238E27FC236}">
                <a16:creationId xmlns:a16="http://schemas.microsoft.com/office/drawing/2014/main" id="{233F8C6F-CCDC-5351-3C92-1A0230A670CA}"/>
              </a:ext>
            </a:extLst>
          </p:cNvPr>
          <p:cNvSpPr>
            <a:spLocks noGrp="1"/>
          </p:cNvSpPr>
          <p:nvPr>
            <p:ph sz="half" idx="1"/>
          </p:nvPr>
        </p:nvSpPr>
        <p:spPr/>
        <p:txBody>
          <a:bodyPr/>
          <a:lstStyle/>
          <a:p>
            <a:r>
              <a:rPr lang="en-CA" b="1" dirty="0"/>
              <a:t>Beginner:</a:t>
            </a:r>
            <a:r>
              <a:rPr lang="en-CA" dirty="0"/>
              <a:t/>
            </a:r>
            <a:r>
              <a:rPr lang="en-US" dirty="0"/>
              <a:t>Staking locks up coins to support a Proof-of-Stake blockchain.</a:t>
            </a:r>
            <a:br>
              <a:rPr lang="en-US" dirty="0"/>
            </a:br>
            <a:r>
              <a:rPr lang="en-US" dirty="0"/>
              <a:t>You earn rewards for helping secure the network.</a:t>
            </a:r>
            <a:br>
              <a:rPr lang="en-US" dirty="0"/>
            </a:br>
            <a:r>
              <a:rPr lang="en-US" dirty="0"/>
              <a:t>Example: Delegating ADA on Cardano.</a:t>
            </a:r>
            <a:endParaRPr lang="en-CA" dirty="0"/>
          </a:p>
        </p:txBody>
      </p:sp>
      <p:pic>
        <p:nvPicPr>
          <p:cNvPr id="5" name="Content Placeholder 4" descr="A screenshot of a computer&#10;&#10;AI-generated content may be incorrect.">
            <a:extLst>
              <a:ext uri="{FF2B5EF4-FFF2-40B4-BE49-F238E27FC236}">
                <a16:creationId xmlns:a16="http://schemas.microsoft.com/office/drawing/2014/main" id="{A9592487-0E70-B527-ED8D-7A30F9AFB4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0682" y="1253331"/>
            <a:ext cx="5995116" cy="4351338"/>
          </a:xfrm>
          <a:prstGeom prst="rect">
            <a:avLst/>
          </a:prstGeom>
        </p:spPr>
      </p:pic>
    </p:spTree>
    <p:extLst>
      <p:ext uri="{BB962C8B-B14F-4D97-AF65-F5344CB8AC3E}">
        <p14:creationId xmlns:p14="http://schemas.microsoft.com/office/powerpoint/2010/main" val="25888613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38397-38FB-5B99-353F-76B4682B42E5}"/>
              </a:ext>
            </a:extLst>
          </p:cNvPr>
          <p:cNvSpPr>
            <a:spLocks noGrp="1"/>
          </p:cNvSpPr>
          <p:nvPr>
            <p:ph type="title"/>
          </p:nvPr>
        </p:nvSpPr>
        <p:spPr/>
        <p:txBody>
          <a:bodyPr/>
          <a:lstStyle/>
          <a:p>
            <a:r>
              <a:rPr lang="en-CA" dirty="0"/>
              <a:t>Soft Fork</a:t>
            </a:r>
          </a:p>
        </p:txBody>
      </p:sp>
      <p:sp>
        <p:nvSpPr>
          <p:cNvPr id="3" name="Content Placeholder 2">
            <a:extLst>
              <a:ext uri="{FF2B5EF4-FFF2-40B4-BE49-F238E27FC236}">
                <a16:creationId xmlns:a16="http://schemas.microsoft.com/office/drawing/2014/main" id="{400DAD99-8089-97A1-3988-7B2409A9B10D}"/>
              </a:ext>
            </a:extLst>
          </p:cNvPr>
          <p:cNvSpPr>
            <a:spLocks noGrp="1"/>
          </p:cNvSpPr>
          <p:nvPr>
            <p:ph sz="half" idx="1"/>
          </p:nvPr>
        </p:nvSpPr>
        <p:spPr>
          <a:xfrm>
            <a:off x="838200" y="1825625"/>
            <a:ext cx="5440680" cy="1603375"/>
          </a:xfrm>
        </p:spPr>
        <p:txBody>
          <a:bodyPr>
            <a:normAutofit fontScale="77500" lnSpcReduction="20000"/>
          </a:bodyPr>
          <a:lstStyle/>
          <a:p>
            <a:r>
              <a:rPr lang="en-CA" b="1" dirty="0"/>
              <a:t>Beginner:</a:t>
            </a:r>
            <a:r>
              <a:rPr lang="en-CA" dirty="0"/>
              <a:t/>
            </a:r>
            <a:r>
              <a:rPr lang="en-US" dirty="0"/>
              <a:t>A soft fork changes blockchain rules but remains backward-compatible.</a:t>
            </a:r>
            <a:br>
              <a:rPr lang="en-US" dirty="0"/>
            </a:br>
            <a:r>
              <a:rPr lang="en-US" dirty="0"/>
              <a:t>Old nodes can still accept new blocks.</a:t>
            </a:r>
            <a:br>
              <a:rPr lang="en-US" dirty="0"/>
            </a:br>
            <a:r>
              <a:rPr lang="en-US" dirty="0"/>
              <a:t>Example: Bitcoin’s </a:t>
            </a:r>
            <a:r>
              <a:rPr lang="en-US" dirty="0" err="1"/>
              <a:t>SegWit</a:t>
            </a:r>
            <a:r>
              <a:rPr lang="en-US" dirty="0"/>
              <a:t> upgrade</a:t>
            </a:r>
            <a:endParaRPr lang="en-CA" dirty="0"/>
          </a:p>
        </p:txBody>
      </p:sp>
      <p:sp>
        <p:nvSpPr>
          <p:cNvPr id="4" name="Content Placeholder 3">
            <a:extLst>
              <a:ext uri="{FF2B5EF4-FFF2-40B4-BE49-F238E27FC236}">
                <a16:creationId xmlns:a16="http://schemas.microsoft.com/office/drawing/2014/main" id="{479F430A-D2EC-FB91-23F0-E7D2B2F0EBB8}"/>
              </a:ext>
            </a:extLst>
          </p:cNvPr>
          <p:cNvSpPr>
            <a:spLocks noGrp="1"/>
          </p:cNvSpPr>
          <p:nvPr>
            <p:ph sz="half" idx="2"/>
          </p:nvPr>
        </p:nvSpPr>
        <p:spPr/>
        <p:txBody>
          <a:bodyPr>
            <a:normAutofit fontScale="77500" lnSpcReduction="20000"/>
          </a:bodyPr>
          <a:lstStyle/>
          <a:p>
            <a:r>
              <a:rPr lang="en-US" b="1" dirty="0"/>
              <a:t>Intermediate:</a:t>
            </a:r>
            <a:r>
              <a:rPr lang="en-US" dirty="0"/>
              <a:t> A soft fork is a backward-compatible blockchain protocol upgrade. Old nodes can still recognize new blocks, but they may not enforce all new rules. Soft forks require majority adoption by miners or validators. </a:t>
            </a:r>
            <a:r>
              <a:rPr lang="en-US" dirty="0" err="1"/>
              <a:t>SegWit</a:t>
            </a:r>
            <a:r>
              <a:rPr lang="en-US" dirty="0"/>
              <a:t> in Bitcoin was a successful soft fork upgrade.</a:t>
            </a:r>
            <a:endParaRPr lang="en-CA" dirty="0"/>
          </a:p>
          <a:p>
            <a:endParaRPr lang="en-CA" dirty="0"/>
          </a:p>
        </p:txBody>
      </p:sp>
      <p:pic>
        <p:nvPicPr>
          <p:cNvPr id="5" name="Picture 4" descr="A screenshot of a computer&#10;&#10;AI-generated content may be incorrect.">
            <a:extLst>
              <a:ext uri="{FF2B5EF4-FFF2-40B4-BE49-F238E27FC236}">
                <a16:creationId xmlns:a16="http://schemas.microsoft.com/office/drawing/2014/main" id="{88F7B9CB-D0CF-21A0-C91B-F03EE66793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151" y="2627312"/>
            <a:ext cx="6584098" cy="4778829"/>
          </a:xfrm>
          <a:prstGeom prst="rect">
            <a:avLst/>
          </a:prstGeom>
        </p:spPr>
      </p:pic>
    </p:spTree>
    <p:extLst>
      <p:ext uri="{BB962C8B-B14F-4D97-AF65-F5344CB8AC3E}">
        <p14:creationId xmlns:p14="http://schemas.microsoft.com/office/powerpoint/2010/main" val="1753572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C06FE-CFAD-671B-BB93-7E8D7E09AD71}"/>
              </a:ext>
            </a:extLst>
          </p:cNvPr>
          <p:cNvSpPr>
            <a:spLocks noGrp="1"/>
          </p:cNvSpPr>
          <p:nvPr>
            <p:ph type="title"/>
          </p:nvPr>
        </p:nvSpPr>
        <p:spPr/>
        <p:txBody>
          <a:bodyPr/>
          <a:lstStyle/>
          <a:p>
            <a:r>
              <a:rPr lang="en-CA" dirty="0"/>
              <a:t>State Channels</a:t>
            </a:r>
          </a:p>
        </p:txBody>
      </p:sp>
      <p:sp>
        <p:nvSpPr>
          <p:cNvPr id="3" name="Content Placeholder 2">
            <a:extLst>
              <a:ext uri="{FF2B5EF4-FFF2-40B4-BE49-F238E27FC236}">
                <a16:creationId xmlns:a16="http://schemas.microsoft.com/office/drawing/2014/main" id="{965BEA7D-1A72-D95F-9AC5-E8DCA02CAD69}"/>
              </a:ext>
            </a:extLst>
          </p:cNvPr>
          <p:cNvSpPr>
            <a:spLocks noGrp="1"/>
          </p:cNvSpPr>
          <p:nvPr>
            <p:ph sz="half" idx="1"/>
          </p:nvPr>
        </p:nvSpPr>
        <p:spPr>
          <a:xfrm>
            <a:off x="838200" y="1825625"/>
            <a:ext cx="5257800" cy="1786255"/>
          </a:xfrm>
        </p:spPr>
        <p:txBody>
          <a:bodyPr>
            <a:normAutofit fontScale="77500" lnSpcReduction="20000"/>
          </a:bodyPr>
          <a:lstStyle/>
          <a:p>
            <a:r>
              <a:rPr lang="en-CA" b="1" dirty="0"/>
              <a:t>Beginner:</a:t>
            </a:r>
            <a:r>
              <a:rPr lang="en-CA" dirty="0"/>
              <a:t/>
            </a:r>
            <a:r>
              <a:rPr lang="en-US" dirty="0"/>
              <a:t>State channels let users transact off-chain and settle on-chain later.</a:t>
            </a:r>
            <a:br>
              <a:rPr lang="en-US" dirty="0"/>
            </a:br>
            <a:r>
              <a:rPr lang="en-US" dirty="0"/>
              <a:t>They reduce costs and increase speed.</a:t>
            </a:r>
            <a:br>
              <a:rPr lang="en-US" dirty="0"/>
            </a:br>
            <a:r>
              <a:rPr lang="en-US" dirty="0"/>
              <a:t>Example: Lightning Network for Bitcoin payments.</a:t>
            </a:r>
            <a:endParaRPr lang="en-CA" dirty="0"/>
          </a:p>
        </p:txBody>
      </p:sp>
      <p:sp>
        <p:nvSpPr>
          <p:cNvPr id="4" name="Content Placeholder 3">
            <a:extLst>
              <a:ext uri="{FF2B5EF4-FFF2-40B4-BE49-F238E27FC236}">
                <a16:creationId xmlns:a16="http://schemas.microsoft.com/office/drawing/2014/main" id="{F7442AF0-ED7F-C97D-51B5-4736EC21BC77}"/>
              </a:ext>
            </a:extLst>
          </p:cNvPr>
          <p:cNvSpPr>
            <a:spLocks noGrp="1"/>
          </p:cNvSpPr>
          <p:nvPr>
            <p:ph sz="half" idx="2"/>
          </p:nvPr>
        </p:nvSpPr>
        <p:spPr/>
        <p:txBody>
          <a:bodyPr>
            <a:normAutofit fontScale="77500" lnSpcReduction="20000"/>
          </a:bodyPr>
          <a:lstStyle/>
          <a:p>
            <a:r>
              <a:rPr lang="en-US" b="1" dirty="0"/>
              <a:t>Intermediate:</a:t>
            </a:r>
            <a:r>
              <a:rPr lang="en-US" dirty="0"/>
              <a:t> State channels are layer-2 solutions where participants transact off-chain and only record the final outcome on-chain. This reduces transaction fees and network congestion. They are ideal for micropayments, gaming, and high-frequency transactions. Lightning Network (Bitcoin) and Raiden (Ethereum) use state channel concepts.</a:t>
            </a:r>
            <a:endParaRPr lang="en-CA" dirty="0"/>
          </a:p>
        </p:txBody>
      </p:sp>
      <p:pic>
        <p:nvPicPr>
          <p:cNvPr id="5" name="Picture 4" descr="A diagram of a blockchain process&#10;&#10;AI-generated content may be incorrect.">
            <a:extLst>
              <a:ext uri="{FF2B5EF4-FFF2-40B4-BE49-F238E27FC236}">
                <a16:creationId xmlns:a16="http://schemas.microsoft.com/office/drawing/2014/main" id="{925C7820-9B0C-2B1A-FCDF-72781951F7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5080" y="3326229"/>
            <a:ext cx="3769658" cy="3491031"/>
          </a:xfrm>
          <a:prstGeom prst="rect">
            <a:avLst/>
          </a:prstGeom>
        </p:spPr>
      </p:pic>
    </p:spTree>
    <p:extLst>
      <p:ext uri="{BB962C8B-B14F-4D97-AF65-F5344CB8AC3E}">
        <p14:creationId xmlns:p14="http://schemas.microsoft.com/office/powerpoint/2010/main" val="268462838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7DE2-B8E7-7186-4EE2-B67BB7D66B65}"/>
              </a:ext>
            </a:extLst>
          </p:cNvPr>
          <p:cNvSpPr>
            <a:spLocks noGrp="1"/>
          </p:cNvSpPr>
          <p:nvPr>
            <p:ph type="title"/>
          </p:nvPr>
        </p:nvSpPr>
        <p:spPr/>
        <p:txBody>
          <a:bodyPr/>
          <a:lstStyle/>
          <a:p>
            <a:r>
              <a:rPr lang="en-CA" dirty="0"/>
              <a:t>Substrate</a:t>
            </a:r>
          </a:p>
        </p:txBody>
      </p:sp>
      <p:sp>
        <p:nvSpPr>
          <p:cNvPr id="3" name="Content Placeholder 2">
            <a:extLst>
              <a:ext uri="{FF2B5EF4-FFF2-40B4-BE49-F238E27FC236}">
                <a16:creationId xmlns:a16="http://schemas.microsoft.com/office/drawing/2014/main" id="{397FEC9B-CC2D-90C3-5ECC-0E94D9D513CE}"/>
              </a:ext>
            </a:extLst>
          </p:cNvPr>
          <p:cNvSpPr>
            <a:spLocks noGrp="1"/>
          </p:cNvSpPr>
          <p:nvPr>
            <p:ph sz="half" idx="1"/>
          </p:nvPr>
        </p:nvSpPr>
        <p:spPr>
          <a:xfrm>
            <a:off x="838200" y="1825625"/>
            <a:ext cx="5334000" cy="2091055"/>
          </a:xfrm>
        </p:spPr>
        <p:txBody>
          <a:bodyPr>
            <a:normAutofit fontScale="92500" lnSpcReduction="20000"/>
          </a:bodyPr>
          <a:lstStyle/>
          <a:p>
            <a:r>
              <a:rPr lang="en-CA" b="1" dirty="0"/>
              <a:t>Beginner:</a:t>
            </a:r>
            <a:r>
              <a:rPr lang="en-CA" dirty="0"/>
              <a:t/>
            </a:r>
            <a:r>
              <a:rPr lang="en-US" dirty="0"/>
              <a:t>Substrate is a framework for building custom blockchains.</a:t>
            </a:r>
            <a:br>
              <a:rPr lang="en-US" dirty="0"/>
            </a:br>
            <a:r>
              <a:rPr lang="en-US" dirty="0"/>
              <a:t>It’s developed by Parity Technologies.</a:t>
            </a:r>
            <a:br>
              <a:rPr lang="en-US" dirty="0"/>
            </a:br>
            <a:r>
              <a:rPr lang="en-US" dirty="0"/>
              <a:t>Example: Polkadot is built using Substrate.</a:t>
            </a:r>
            <a:endParaRPr lang="en-CA" dirty="0"/>
          </a:p>
        </p:txBody>
      </p:sp>
      <p:sp>
        <p:nvSpPr>
          <p:cNvPr id="4" name="Content Placeholder 3">
            <a:extLst>
              <a:ext uri="{FF2B5EF4-FFF2-40B4-BE49-F238E27FC236}">
                <a16:creationId xmlns:a16="http://schemas.microsoft.com/office/drawing/2014/main" id="{B16C788D-B538-1B93-5D62-CCFEC062EA12}"/>
              </a:ext>
            </a:extLst>
          </p:cNvPr>
          <p:cNvSpPr>
            <a:spLocks noGrp="1"/>
          </p:cNvSpPr>
          <p:nvPr>
            <p:ph sz="half" idx="2"/>
          </p:nvPr>
        </p:nvSpPr>
        <p:spPr/>
        <p:txBody>
          <a:bodyPr>
            <a:normAutofit fontScale="92500" lnSpcReduction="20000"/>
          </a:bodyPr>
          <a:lstStyle/>
          <a:p>
            <a:r>
              <a:rPr lang="en-US" b="1" dirty="0"/>
              <a:t>Intermediate:</a:t>
            </a:r>
            <a:r>
              <a:rPr lang="en-US" dirty="0"/>
              <a:t> Substrate is a blockchain framework developed by Parity Technologies, used to build custom blockchains. It powers Polkadot and Kusama ecosystems. Developers can choose consensus, runtime, and governance models. Substrate reduces complexity by providing modular, reusable blockchain components.</a:t>
            </a:r>
            <a:endParaRPr lang="en-CA" dirty="0"/>
          </a:p>
        </p:txBody>
      </p:sp>
      <p:pic>
        <p:nvPicPr>
          <p:cNvPr id="5" name="Picture 4" descr="A diagram of a diagram of a chain&#10;&#10;AI-generated content may be incorrect.">
            <a:extLst>
              <a:ext uri="{FF2B5EF4-FFF2-40B4-BE49-F238E27FC236}">
                <a16:creationId xmlns:a16="http://schemas.microsoft.com/office/drawing/2014/main" id="{41819462-45AB-D48D-19C1-8FD9FEF47E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0761" y="3894067"/>
            <a:ext cx="3749040" cy="2963933"/>
          </a:xfrm>
          <a:prstGeom prst="rect">
            <a:avLst/>
          </a:prstGeom>
        </p:spPr>
      </p:pic>
    </p:spTree>
    <p:extLst>
      <p:ext uri="{BB962C8B-B14F-4D97-AF65-F5344CB8AC3E}">
        <p14:creationId xmlns:p14="http://schemas.microsoft.com/office/powerpoint/2010/main" val="136931338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04EEC-CD77-6F13-3180-2583B6231D45}"/>
              </a:ext>
            </a:extLst>
          </p:cNvPr>
          <p:cNvSpPr>
            <a:spLocks noGrp="1"/>
          </p:cNvSpPr>
          <p:nvPr>
            <p:ph type="title"/>
          </p:nvPr>
        </p:nvSpPr>
        <p:spPr/>
        <p:txBody>
          <a:bodyPr/>
          <a:lstStyle/>
          <a:p>
            <a:r>
              <a:rPr lang="en-CA" dirty="0"/>
              <a:t>Selfish Mining</a:t>
            </a:r>
          </a:p>
        </p:txBody>
      </p:sp>
      <p:sp>
        <p:nvSpPr>
          <p:cNvPr id="3" name="Content Placeholder 2">
            <a:extLst>
              <a:ext uri="{FF2B5EF4-FFF2-40B4-BE49-F238E27FC236}">
                <a16:creationId xmlns:a16="http://schemas.microsoft.com/office/drawing/2014/main" id="{EBEE5E2C-8B3B-6611-04F2-16AD005D4203}"/>
              </a:ext>
            </a:extLst>
          </p:cNvPr>
          <p:cNvSpPr>
            <a:spLocks noGrp="1"/>
          </p:cNvSpPr>
          <p:nvPr>
            <p:ph sz="half" idx="1"/>
          </p:nvPr>
        </p:nvSpPr>
        <p:spPr>
          <a:xfrm>
            <a:off x="838200" y="1825625"/>
            <a:ext cx="5257800" cy="2411095"/>
          </a:xfrm>
        </p:spPr>
        <p:txBody>
          <a:bodyPr>
            <a:normAutofit fontScale="92500" lnSpcReduction="20000"/>
          </a:bodyPr>
          <a:lstStyle/>
          <a:p>
            <a:r>
              <a:rPr lang="en-CA" b="1" dirty="0"/>
              <a:t>Beginner:</a:t>
            </a:r>
            <a:r>
              <a:rPr lang="en-CA" dirty="0"/>
              <a:t/>
            </a:r>
            <a:r>
              <a:rPr lang="en-US" dirty="0"/>
              <a:t>Selfish mining hides mined blocks to gain an advantage.</a:t>
            </a:r>
            <a:br>
              <a:rPr lang="en-US" dirty="0"/>
            </a:br>
            <a:r>
              <a:rPr lang="en-US" dirty="0"/>
              <a:t>It can lead to unfair rewards and network disruption.</a:t>
            </a:r>
            <a:br>
              <a:rPr lang="en-US" dirty="0"/>
            </a:br>
            <a:r>
              <a:rPr lang="en-US" dirty="0"/>
              <a:t>Example: Miners secretly mining longer chains before releasing them.</a:t>
            </a:r>
            <a:endParaRPr lang="en-CA" dirty="0"/>
          </a:p>
        </p:txBody>
      </p:sp>
      <p:sp>
        <p:nvSpPr>
          <p:cNvPr id="4" name="Content Placeholder 3">
            <a:extLst>
              <a:ext uri="{FF2B5EF4-FFF2-40B4-BE49-F238E27FC236}">
                <a16:creationId xmlns:a16="http://schemas.microsoft.com/office/drawing/2014/main" id="{7F8485C7-B29A-0644-4A18-60FF4F631DE4}"/>
              </a:ext>
            </a:extLst>
          </p:cNvPr>
          <p:cNvSpPr>
            <a:spLocks noGrp="1"/>
          </p:cNvSpPr>
          <p:nvPr>
            <p:ph sz="half" idx="2"/>
          </p:nvPr>
        </p:nvSpPr>
        <p:spPr/>
        <p:txBody>
          <a:bodyPr>
            <a:normAutofit fontScale="92500" lnSpcReduction="20000"/>
          </a:bodyPr>
          <a:lstStyle/>
          <a:p>
            <a:r>
              <a:rPr lang="en-US" b="1" dirty="0"/>
              <a:t>Intermediate:</a:t>
            </a:r>
            <a:r>
              <a:rPr lang="en-US" dirty="0"/>
              <a:t> Selfish mining is an attack strategy where a miner withholds discovered blocks to gain an unfair advantage. By releasing blocks strategically, the attacker can waste honest miners’ efforts. This increases their share of rewards and destabilizes trust in the network. It highlights centralization risks in Proof of Work.</a:t>
            </a:r>
            <a:endParaRPr lang="en-CA" dirty="0"/>
          </a:p>
        </p:txBody>
      </p:sp>
      <p:pic>
        <p:nvPicPr>
          <p:cNvPr id="5" name="Picture 4" descr="A diagram of a mining process&#10;&#10;AI-generated content may be incorrect.">
            <a:extLst>
              <a:ext uri="{FF2B5EF4-FFF2-40B4-BE49-F238E27FC236}">
                <a16:creationId xmlns:a16="http://schemas.microsoft.com/office/drawing/2014/main" id="{67673BCF-998B-4539-1787-F8F83F33B3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199" y="4158995"/>
            <a:ext cx="4800602" cy="2699005"/>
          </a:xfrm>
          <a:prstGeom prst="rect">
            <a:avLst/>
          </a:prstGeom>
        </p:spPr>
      </p:pic>
      <p:pic>
        <p:nvPicPr>
          <p:cNvPr id="6" name="Content Placeholder 4" descr="A diagram of a blockchain&#10;&#10;AI-generated content may be incorrect.">
            <a:extLst>
              <a:ext uri="{FF2B5EF4-FFF2-40B4-BE49-F238E27FC236}">
                <a16:creationId xmlns:a16="http://schemas.microsoft.com/office/drawing/2014/main" id="{55D66493-697A-1064-9726-64E78ECED7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2254" y="230188"/>
            <a:ext cx="3429000" cy="1333500"/>
          </a:xfrm>
          <a:prstGeom prst="rect">
            <a:avLst/>
          </a:prstGeom>
        </p:spPr>
      </p:pic>
    </p:spTree>
    <p:extLst>
      <p:ext uri="{BB962C8B-B14F-4D97-AF65-F5344CB8AC3E}">
        <p14:creationId xmlns:p14="http://schemas.microsoft.com/office/powerpoint/2010/main" val="26832569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8AE18-7E39-6616-2B9B-490D28E6EA7B}"/>
              </a:ext>
            </a:extLst>
          </p:cNvPr>
          <p:cNvSpPr>
            <a:spLocks noGrp="1"/>
          </p:cNvSpPr>
          <p:nvPr>
            <p:ph type="title"/>
          </p:nvPr>
        </p:nvSpPr>
        <p:spPr/>
        <p:txBody>
          <a:bodyPr/>
          <a:lstStyle/>
          <a:p>
            <a:r>
              <a:rPr lang="en-CA" b="1" dirty="0"/>
              <a:t>Block Producer</a:t>
            </a:r>
            <a:endParaRPr lang="en-CA" dirty="0"/>
          </a:p>
        </p:txBody>
      </p:sp>
      <p:sp>
        <p:nvSpPr>
          <p:cNvPr id="3" name="Content Placeholder 2">
            <a:extLst>
              <a:ext uri="{FF2B5EF4-FFF2-40B4-BE49-F238E27FC236}">
                <a16:creationId xmlns:a16="http://schemas.microsoft.com/office/drawing/2014/main" id="{D1CD0C49-4AFC-9B85-9584-75D7B7C41484}"/>
              </a:ext>
            </a:extLst>
          </p:cNvPr>
          <p:cNvSpPr>
            <a:spLocks noGrp="1"/>
          </p:cNvSpPr>
          <p:nvPr>
            <p:ph sz="half" idx="1"/>
          </p:nvPr>
        </p:nvSpPr>
        <p:spPr/>
        <p:txBody>
          <a:bodyPr>
            <a:normAutofit fontScale="62500" lnSpcReduction="20000"/>
          </a:bodyPr>
          <a:lstStyle/>
          <a:p>
            <a:r>
              <a:rPr lang="en-CA" b="1" dirty="0"/>
              <a:t>Beginner:</a:t>
            </a:r>
            <a:r>
              <a:rPr lang="en-CA" dirty="0"/>
              <a:t/>
            </a:r>
            <a:r>
              <a:rPr lang="en-US" dirty="0"/>
              <a:t>A node or participant responsible for creating new blocks in some blockchains.</a:t>
            </a:r>
            <a:br>
              <a:rPr lang="en-US" dirty="0"/>
            </a:br>
            <a:r>
              <a:rPr lang="en-US" dirty="0"/>
              <a:t>In Delegated Proof of Stake (</a:t>
            </a:r>
            <a:r>
              <a:rPr lang="en-US" dirty="0" err="1"/>
              <a:t>DPoS</a:t>
            </a:r>
            <a:r>
              <a:rPr lang="en-US" dirty="0"/>
              <a:t>), they are chosen through voting.</a:t>
            </a:r>
            <a:br>
              <a:rPr lang="en-US" dirty="0"/>
            </a:br>
            <a:r>
              <a:rPr lang="en-US" dirty="0"/>
              <a:t>They collect transactions, validate them, and add them to the blockchain.</a:t>
            </a:r>
            <a:endParaRPr lang="en-CA" dirty="0"/>
          </a:p>
        </p:txBody>
      </p:sp>
      <p:sp>
        <p:nvSpPr>
          <p:cNvPr id="4" name="Content Placeholder 3">
            <a:extLst>
              <a:ext uri="{FF2B5EF4-FFF2-40B4-BE49-F238E27FC236}">
                <a16:creationId xmlns:a16="http://schemas.microsoft.com/office/drawing/2014/main" id="{02FF6AAB-9304-D486-A25F-ABB3A48931E1}"/>
              </a:ext>
            </a:extLst>
          </p:cNvPr>
          <p:cNvSpPr>
            <a:spLocks noGrp="1"/>
          </p:cNvSpPr>
          <p:nvPr>
            <p:ph sz="half" idx="2"/>
          </p:nvPr>
        </p:nvSpPr>
        <p:spPr/>
        <p:txBody>
          <a:bodyPr>
            <a:normAutofit fontScale="62500" lnSpcReduction="20000"/>
          </a:bodyPr>
          <a:lstStyle/>
          <a:p>
            <a:r>
              <a:rPr lang="en-US" b="1" dirty="0"/>
              <a:t>Intermediate:</a:t>
            </a:r>
            <a:br>
              <a:rPr lang="en-US" dirty="0"/>
            </a:br>
            <a:r>
              <a:rPr lang="en-US" dirty="0"/>
              <a:t>A block producer is a node in certain blockchain networks—especially those using Proof-of-Stake (</a:t>
            </a:r>
            <a:r>
              <a:rPr lang="en-US" dirty="0" err="1"/>
              <a:t>PoS</a:t>
            </a:r>
            <a:r>
              <a:rPr lang="en-US" dirty="0"/>
              <a:t>), Delegated </a:t>
            </a:r>
            <a:r>
              <a:rPr lang="en-US" dirty="0" err="1"/>
              <a:t>PoS</a:t>
            </a:r>
            <a:r>
              <a:rPr lang="en-US" dirty="0"/>
              <a:t> (</a:t>
            </a:r>
            <a:r>
              <a:rPr lang="en-US" dirty="0" err="1"/>
              <a:t>DPoS</a:t>
            </a:r>
            <a:r>
              <a:rPr lang="en-US" dirty="0"/>
              <a:t>), or Proof-of-Authority (</a:t>
            </a:r>
            <a:r>
              <a:rPr lang="en-US" dirty="0" err="1"/>
              <a:t>PoA</a:t>
            </a:r>
            <a:r>
              <a:rPr lang="en-US" dirty="0"/>
              <a:t>)—tasked with collecting pending transactions, validating them, bundling them into new blocks, and adding these blocks to the chain. Unlike miners in Proof-of-Work systems, block producers are selected through stakeholder votes or authority-based mechanisms, aiming for efficiency and sustainability. They play key roles in maintaining the network’s integrity, processing speed, and governance, often rewarded for their service. Examples include EOS and Tron, which rely on a fixed number of rotating block producers to uphold decentralization while enabling high throughput. </a:t>
            </a:r>
            <a:r>
              <a:rPr lang="en-US" dirty="0">
                <a:hlinkClick r:id="rId2"/>
              </a:rPr>
              <a:t>Da</a:t>
            </a:r>
            <a:endParaRPr lang="en-CA" dirty="0"/>
          </a:p>
        </p:txBody>
      </p:sp>
      <p:pic>
        <p:nvPicPr>
          <p:cNvPr id="5" name="Picture 4" descr="A diagram of a network&#10;&#10;AI-generated content may be incorrect.">
            <a:extLst>
              <a:ext uri="{FF2B5EF4-FFF2-40B4-BE49-F238E27FC236}">
                <a16:creationId xmlns:a16="http://schemas.microsoft.com/office/drawing/2014/main" id="{00B425CC-98F5-66AC-5928-C8F776F7C1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254596"/>
            <a:ext cx="5543731" cy="2799584"/>
          </a:xfrm>
          <a:prstGeom prst="rect">
            <a:avLst/>
          </a:prstGeom>
        </p:spPr>
      </p:pic>
      <p:pic>
        <p:nvPicPr>
          <p:cNvPr id="6" name="Content Placeholder 4" descr="A black and white cube with a logo&#10;&#10;AI-generated content may be incorrect.">
            <a:extLst>
              <a:ext uri="{FF2B5EF4-FFF2-40B4-BE49-F238E27FC236}">
                <a16:creationId xmlns:a16="http://schemas.microsoft.com/office/drawing/2014/main" id="{9CDDB337-C63C-2D36-4827-AB4B981C6E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5556" y="109250"/>
            <a:ext cx="1716375" cy="1716375"/>
          </a:xfrm>
          <a:prstGeom prst="rect">
            <a:avLst/>
          </a:prstGeom>
        </p:spPr>
      </p:pic>
    </p:spTree>
    <p:extLst>
      <p:ext uri="{BB962C8B-B14F-4D97-AF65-F5344CB8AC3E}">
        <p14:creationId xmlns:p14="http://schemas.microsoft.com/office/powerpoint/2010/main" val="238081760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17D95-C668-AE56-1EBB-9410B924E9F9}"/>
              </a:ext>
            </a:extLst>
          </p:cNvPr>
          <p:cNvSpPr>
            <a:spLocks noGrp="1"/>
          </p:cNvSpPr>
          <p:nvPr>
            <p:ph type="title"/>
          </p:nvPr>
        </p:nvSpPr>
        <p:spPr/>
        <p:txBody>
          <a:bodyPr/>
          <a:lstStyle/>
          <a:p>
            <a:r>
              <a:rPr lang="en-CA" dirty="0"/>
              <a:t>Self-Sovereign Identity</a:t>
            </a:r>
          </a:p>
        </p:txBody>
      </p:sp>
      <p:sp>
        <p:nvSpPr>
          <p:cNvPr id="3" name="Content Placeholder 2">
            <a:extLst>
              <a:ext uri="{FF2B5EF4-FFF2-40B4-BE49-F238E27FC236}">
                <a16:creationId xmlns:a16="http://schemas.microsoft.com/office/drawing/2014/main" id="{C3B9B59B-4615-A1BD-2598-A78F0C6EF9F5}"/>
              </a:ext>
            </a:extLst>
          </p:cNvPr>
          <p:cNvSpPr>
            <a:spLocks noGrp="1"/>
          </p:cNvSpPr>
          <p:nvPr>
            <p:ph sz="half" idx="1"/>
          </p:nvPr>
        </p:nvSpPr>
        <p:spPr>
          <a:xfrm>
            <a:off x="838200" y="1825625"/>
            <a:ext cx="5334000" cy="2136775"/>
          </a:xfrm>
        </p:spPr>
        <p:txBody>
          <a:bodyPr>
            <a:normAutofit fontScale="92500" lnSpcReduction="20000"/>
          </a:bodyPr>
          <a:lstStyle/>
          <a:p>
            <a:r>
              <a:rPr lang="en-CA" b="1" dirty="0"/>
              <a:t>Beginner:</a:t>
            </a:r>
            <a:r>
              <a:rPr lang="en-CA" dirty="0"/>
              <a:t/>
            </a:r>
            <a:r>
              <a:rPr lang="en-US" dirty="0"/>
              <a:t>This gives individuals control over their own digital identities.</a:t>
            </a:r>
            <a:br>
              <a:rPr lang="en-US" dirty="0"/>
            </a:br>
            <a:r>
              <a:rPr lang="en-US" dirty="0"/>
              <a:t>No central authority stores your personal data.</a:t>
            </a:r>
            <a:br>
              <a:rPr lang="en-US" dirty="0"/>
            </a:br>
            <a:r>
              <a:rPr lang="en-US" dirty="0"/>
              <a:t>Example: A blockchain-based driver’s license you own fully.</a:t>
            </a:r>
            <a:endParaRPr lang="en-CA" dirty="0"/>
          </a:p>
        </p:txBody>
      </p:sp>
      <p:sp>
        <p:nvSpPr>
          <p:cNvPr id="4" name="Content Placeholder 3">
            <a:extLst>
              <a:ext uri="{FF2B5EF4-FFF2-40B4-BE49-F238E27FC236}">
                <a16:creationId xmlns:a16="http://schemas.microsoft.com/office/drawing/2014/main" id="{C2138823-460C-A2D9-545D-23A324284BAB}"/>
              </a:ext>
            </a:extLst>
          </p:cNvPr>
          <p:cNvSpPr>
            <a:spLocks noGrp="1"/>
          </p:cNvSpPr>
          <p:nvPr>
            <p:ph sz="half" idx="2"/>
          </p:nvPr>
        </p:nvSpPr>
        <p:spPr/>
        <p:txBody>
          <a:bodyPr>
            <a:normAutofit fontScale="92500" lnSpcReduction="20000"/>
          </a:bodyPr>
          <a:lstStyle/>
          <a:p>
            <a:r>
              <a:rPr lang="en-US" b="1" dirty="0"/>
              <a:t>Intermediate:</a:t>
            </a:r>
            <a:r>
              <a:rPr lang="en-US" dirty="0"/>
              <a:t> SSI is a digital identity model where individuals control their own identity data using blockchain. Instead of relying on governments or corporations, users own, store, and share credentials securely. SSI uses decentralized identifiers (DIDs) and verifiable credentials. It enhances privacy and user autonomy.</a:t>
            </a:r>
            <a:endParaRPr lang="en-CA" dirty="0"/>
          </a:p>
        </p:txBody>
      </p:sp>
      <p:pic>
        <p:nvPicPr>
          <p:cNvPr id="5" name="Picture 4" descr="A diagram of a blockchain&#10;&#10;AI-generated content may be incorrect.">
            <a:extLst>
              <a:ext uri="{FF2B5EF4-FFF2-40B4-BE49-F238E27FC236}">
                <a16:creationId xmlns:a16="http://schemas.microsoft.com/office/drawing/2014/main" id="{D6853015-4382-62D4-0171-76FFEF24DD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3609" y="4178723"/>
            <a:ext cx="4788591" cy="2314152"/>
          </a:xfrm>
          <a:prstGeom prst="rect">
            <a:avLst/>
          </a:prstGeom>
        </p:spPr>
      </p:pic>
    </p:spTree>
    <p:extLst>
      <p:ext uri="{BB962C8B-B14F-4D97-AF65-F5344CB8AC3E}">
        <p14:creationId xmlns:p14="http://schemas.microsoft.com/office/powerpoint/2010/main" val="156933389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98FC0-D539-C1EA-8365-C853E6312695}"/>
              </a:ext>
            </a:extLst>
          </p:cNvPr>
          <p:cNvSpPr>
            <a:spLocks noGrp="1"/>
          </p:cNvSpPr>
          <p:nvPr>
            <p:ph type="title"/>
          </p:nvPr>
        </p:nvSpPr>
        <p:spPr/>
        <p:txBody>
          <a:bodyPr/>
          <a:lstStyle/>
          <a:p>
            <a:r>
              <a:rPr lang="en-CA" dirty="0"/>
              <a:t>Signature Scheme</a:t>
            </a:r>
          </a:p>
        </p:txBody>
      </p:sp>
      <p:sp>
        <p:nvSpPr>
          <p:cNvPr id="3" name="Content Placeholder 2">
            <a:extLst>
              <a:ext uri="{FF2B5EF4-FFF2-40B4-BE49-F238E27FC236}">
                <a16:creationId xmlns:a16="http://schemas.microsoft.com/office/drawing/2014/main" id="{EE81FE1F-907D-DD45-6ED9-C1C72A94B624}"/>
              </a:ext>
            </a:extLst>
          </p:cNvPr>
          <p:cNvSpPr>
            <a:spLocks noGrp="1"/>
          </p:cNvSpPr>
          <p:nvPr>
            <p:ph sz="half" idx="1"/>
          </p:nvPr>
        </p:nvSpPr>
        <p:spPr>
          <a:xfrm>
            <a:off x="838200" y="1825625"/>
            <a:ext cx="5486400" cy="2030095"/>
          </a:xfrm>
        </p:spPr>
        <p:txBody>
          <a:bodyPr>
            <a:normAutofit fontScale="92500" lnSpcReduction="10000"/>
          </a:bodyPr>
          <a:lstStyle/>
          <a:p>
            <a:r>
              <a:rPr lang="en-CA" b="1" dirty="0"/>
              <a:t>Beginner:</a:t>
            </a:r>
            <a:r>
              <a:rPr lang="en-CA" dirty="0"/>
              <a:t/>
            </a:r>
            <a:r>
              <a:rPr lang="en-US" dirty="0"/>
              <a:t>A signature scheme defines how digital signatures are created and verified.</a:t>
            </a:r>
            <a:br>
              <a:rPr lang="en-US" dirty="0"/>
            </a:br>
            <a:r>
              <a:rPr lang="en-US" dirty="0"/>
              <a:t>It ensures transaction authenticity and security.</a:t>
            </a:r>
            <a:br>
              <a:rPr lang="en-US" dirty="0"/>
            </a:br>
            <a:r>
              <a:rPr lang="en-US" dirty="0"/>
              <a:t>Example: ECDSA used in Bitcoin.</a:t>
            </a:r>
            <a:endParaRPr lang="en-CA" dirty="0"/>
          </a:p>
        </p:txBody>
      </p:sp>
      <p:sp>
        <p:nvSpPr>
          <p:cNvPr id="4" name="Content Placeholder 3">
            <a:extLst>
              <a:ext uri="{FF2B5EF4-FFF2-40B4-BE49-F238E27FC236}">
                <a16:creationId xmlns:a16="http://schemas.microsoft.com/office/drawing/2014/main" id="{A9A1D276-AC45-21A2-AA41-4F6BAA0AE383}"/>
              </a:ext>
            </a:extLst>
          </p:cNvPr>
          <p:cNvSpPr>
            <a:spLocks noGrp="1"/>
          </p:cNvSpPr>
          <p:nvPr>
            <p:ph sz="half" idx="2"/>
          </p:nvPr>
        </p:nvSpPr>
        <p:spPr/>
        <p:txBody>
          <a:bodyPr>
            <a:normAutofit fontScale="92500" lnSpcReduction="10000"/>
          </a:bodyPr>
          <a:lstStyle/>
          <a:p>
            <a:r>
              <a:rPr lang="en-US" b="1" dirty="0"/>
              <a:t>Intermediate:</a:t>
            </a:r>
            <a:r>
              <a:rPr lang="en-US" dirty="0"/>
              <a:t> A signature scheme in blockchain is a cryptographic method for proving ownership and authenticity of transactions. Digital signatures are generated with private keys and verified with public keys. Common schemes include ECDSA and </a:t>
            </a:r>
            <a:r>
              <a:rPr lang="en-US" dirty="0" err="1"/>
              <a:t>EdDSA</a:t>
            </a:r>
            <a:r>
              <a:rPr lang="en-US" dirty="0"/>
              <a:t>. Strong signature schemes prevent forgery and double spending.</a:t>
            </a:r>
            <a:endParaRPr lang="en-CA" dirty="0"/>
          </a:p>
        </p:txBody>
      </p:sp>
      <p:pic>
        <p:nvPicPr>
          <p:cNvPr id="5" name="Picture 4" descr="A diagram of a chain&#10;&#10;AI-generated content may be incorrect.">
            <a:extLst>
              <a:ext uri="{FF2B5EF4-FFF2-40B4-BE49-F238E27FC236}">
                <a16:creationId xmlns:a16="http://schemas.microsoft.com/office/drawing/2014/main" id="{6A04B878-DB35-43D9-8A37-EBCF041B2A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56225"/>
            <a:ext cx="6288849" cy="3101775"/>
          </a:xfrm>
          <a:prstGeom prst="rect">
            <a:avLst/>
          </a:prstGeom>
        </p:spPr>
      </p:pic>
    </p:spTree>
    <p:extLst>
      <p:ext uri="{BB962C8B-B14F-4D97-AF65-F5344CB8AC3E}">
        <p14:creationId xmlns:p14="http://schemas.microsoft.com/office/powerpoint/2010/main" val="234622761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B2D5-E4D3-3D80-AD4D-58734A7C9A9B}"/>
              </a:ext>
            </a:extLst>
          </p:cNvPr>
          <p:cNvSpPr>
            <a:spLocks noGrp="1"/>
          </p:cNvSpPr>
          <p:nvPr>
            <p:ph type="title"/>
          </p:nvPr>
        </p:nvSpPr>
        <p:spPr/>
        <p:txBody>
          <a:bodyPr/>
          <a:lstStyle/>
          <a:p>
            <a:r>
              <a:rPr lang="en-CA" dirty="0"/>
              <a:t>Sybil Attack</a:t>
            </a:r>
          </a:p>
        </p:txBody>
      </p:sp>
      <p:sp>
        <p:nvSpPr>
          <p:cNvPr id="3" name="Content Placeholder 2">
            <a:extLst>
              <a:ext uri="{FF2B5EF4-FFF2-40B4-BE49-F238E27FC236}">
                <a16:creationId xmlns:a16="http://schemas.microsoft.com/office/drawing/2014/main" id="{01310D71-C8F4-2E08-5BBF-0F32368FD9CF}"/>
              </a:ext>
            </a:extLst>
          </p:cNvPr>
          <p:cNvSpPr>
            <a:spLocks noGrp="1"/>
          </p:cNvSpPr>
          <p:nvPr>
            <p:ph sz="half" idx="1"/>
          </p:nvPr>
        </p:nvSpPr>
        <p:spPr/>
        <p:txBody>
          <a:bodyPr>
            <a:normAutofit lnSpcReduction="10000"/>
          </a:bodyPr>
          <a:lstStyle/>
          <a:p>
            <a:r>
              <a:rPr lang="en-CA" b="1" dirty="0"/>
              <a:t>Beginner:</a:t>
            </a:r>
            <a:r>
              <a:rPr lang="en-CA" dirty="0"/>
              <a:t/>
            </a:r>
            <a:r>
              <a:rPr lang="en-US" dirty="0"/>
              <a:t>A Sybil attack floods a network with fake identities.</a:t>
            </a:r>
            <a:br>
              <a:rPr lang="en-US" dirty="0"/>
            </a:br>
            <a:r>
              <a:rPr lang="en-US" dirty="0"/>
              <a:t>It aims to control voting or disrupt the system.</a:t>
            </a:r>
            <a:br>
              <a:rPr lang="en-US" dirty="0"/>
            </a:br>
            <a:r>
              <a:rPr lang="en-US" dirty="0"/>
              <a:t>Example: Creating thousands of fake nodes to block transactions.</a:t>
            </a:r>
            <a:endParaRPr lang="en-CA" dirty="0"/>
          </a:p>
        </p:txBody>
      </p:sp>
      <p:sp>
        <p:nvSpPr>
          <p:cNvPr id="4" name="Content Placeholder 3">
            <a:extLst>
              <a:ext uri="{FF2B5EF4-FFF2-40B4-BE49-F238E27FC236}">
                <a16:creationId xmlns:a16="http://schemas.microsoft.com/office/drawing/2014/main" id="{BD3D38E5-EAC4-B694-2DEC-2FB75E834DCE}"/>
              </a:ext>
            </a:extLst>
          </p:cNvPr>
          <p:cNvSpPr>
            <a:spLocks noGrp="1"/>
          </p:cNvSpPr>
          <p:nvPr>
            <p:ph sz="half" idx="2"/>
          </p:nvPr>
        </p:nvSpPr>
        <p:spPr/>
        <p:txBody>
          <a:bodyPr>
            <a:normAutofit lnSpcReduction="10000"/>
          </a:bodyPr>
          <a:lstStyle/>
          <a:p>
            <a:r>
              <a:rPr lang="en-US" b="1" dirty="0"/>
              <a:t>Intermediate:</a:t>
            </a:r>
            <a:r>
              <a:rPr lang="en-US" dirty="0"/>
              <a:t> A Sybil attack occurs when an attacker creates multiple fake identities to gain control of a blockchain network. It threatens consensus, voting systems, and peer-to-peer networks. Permissioned blockchains and identity proofs reduce Sybil attack risks. In PoW and </a:t>
            </a:r>
            <a:r>
              <a:rPr lang="en-US" dirty="0" err="1"/>
              <a:t>PoS</a:t>
            </a:r>
            <a:r>
              <a:rPr lang="en-US" dirty="0"/>
              <a:t>, resource requirements also act as defenses.</a:t>
            </a:r>
            <a:endParaRPr lang="en-CA" dirty="0"/>
          </a:p>
        </p:txBody>
      </p:sp>
      <p:pic>
        <p:nvPicPr>
          <p:cNvPr id="5" name="Content Placeholder 4" descr="A diagram of a cloud network&#10;&#10;AI-generated content may be incorrect.">
            <a:extLst>
              <a:ext uri="{FF2B5EF4-FFF2-40B4-BE49-F238E27FC236}">
                <a16:creationId xmlns:a16="http://schemas.microsoft.com/office/drawing/2014/main" id="{A6F2235D-A43C-F083-6516-BBB5365887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4406701"/>
            <a:ext cx="4178501" cy="2451299"/>
          </a:xfrm>
          <a:prstGeom prst="rect">
            <a:avLst/>
          </a:prstGeom>
        </p:spPr>
      </p:pic>
    </p:spTree>
    <p:extLst>
      <p:ext uri="{BB962C8B-B14F-4D97-AF65-F5344CB8AC3E}">
        <p14:creationId xmlns:p14="http://schemas.microsoft.com/office/powerpoint/2010/main" val="123922540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F3274-2199-2BD6-1D8A-94AAAC1350B5}"/>
              </a:ext>
            </a:extLst>
          </p:cNvPr>
          <p:cNvSpPr>
            <a:spLocks noGrp="1"/>
          </p:cNvSpPr>
          <p:nvPr>
            <p:ph type="title"/>
          </p:nvPr>
        </p:nvSpPr>
        <p:spPr/>
        <p:txBody>
          <a:bodyPr/>
          <a:lstStyle/>
          <a:p>
            <a:r>
              <a:rPr lang="en-CA" dirty="0"/>
              <a:t>Security</a:t>
            </a:r>
          </a:p>
        </p:txBody>
      </p:sp>
      <p:sp>
        <p:nvSpPr>
          <p:cNvPr id="3" name="Content Placeholder 2">
            <a:extLst>
              <a:ext uri="{FF2B5EF4-FFF2-40B4-BE49-F238E27FC236}">
                <a16:creationId xmlns:a16="http://schemas.microsoft.com/office/drawing/2014/main" id="{C2813C34-EB27-4A63-757E-99C3E49ED480}"/>
              </a:ext>
            </a:extLst>
          </p:cNvPr>
          <p:cNvSpPr>
            <a:spLocks noGrp="1"/>
          </p:cNvSpPr>
          <p:nvPr>
            <p:ph sz="half" idx="1"/>
          </p:nvPr>
        </p:nvSpPr>
        <p:spPr/>
        <p:txBody>
          <a:bodyPr>
            <a:normAutofit fontScale="92500" lnSpcReduction="10000"/>
          </a:bodyPr>
          <a:lstStyle/>
          <a:p>
            <a:r>
              <a:rPr lang="en-CA" b="1" dirty="0"/>
              <a:t>Beginner:</a:t>
            </a:r>
            <a:r>
              <a:rPr lang="en-CA" dirty="0"/>
              <a:t/>
            </a:r>
            <a:r>
              <a:rPr lang="en-US" dirty="0"/>
              <a:t>Security means protecting blockchain networks from attacks and hacks.</a:t>
            </a:r>
            <a:br>
              <a:rPr lang="en-US" dirty="0"/>
            </a:br>
            <a:r>
              <a:rPr lang="en-US" dirty="0"/>
              <a:t>It includes encryption, consensus, and safe coding.</a:t>
            </a:r>
            <a:br>
              <a:rPr lang="en-US" dirty="0"/>
            </a:br>
            <a:r>
              <a:rPr lang="en-US" dirty="0"/>
              <a:t>Example: Using multi-sig wallets to secure funds.</a:t>
            </a:r>
            <a:endParaRPr lang="en-CA" dirty="0"/>
          </a:p>
        </p:txBody>
      </p:sp>
      <p:sp>
        <p:nvSpPr>
          <p:cNvPr id="4" name="Content Placeholder 3">
            <a:extLst>
              <a:ext uri="{FF2B5EF4-FFF2-40B4-BE49-F238E27FC236}">
                <a16:creationId xmlns:a16="http://schemas.microsoft.com/office/drawing/2014/main" id="{A40E80AB-E703-BC05-5163-37E99594F068}"/>
              </a:ext>
            </a:extLst>
          </p:cNvPr>
          <p:cNvSpPr>
            <a:spLocks noGrp="1"/>
          </p:cNvSpPr>
          <p:nvPr>
            <p:ph sz="half" idx="2"/>
          </p:nvPr>
        </p:nvSpPr>
        <p:spPr/>
        <p:txBody>
          <a:bodyPr>
            <a:normAutofit fontScale="92500" lnSpcReduction="10000"/>
          </a:bodyPr>
          <a:lstStyle/>
          <a:p>
            <a:r>
              <a:rPr lang="en-US" b="1" dirty="0"/>
              <a:t>Intermediate:</a:t>
            </a:r>
            <a:r>
              <a:rPr lang="en-US" dirty="0"/>
              <a:t> Security in blockchain refers to measures that protect the network, transactions, and assets from attacks. This includes cryptography, consensus, audits, and secure coding practices. Blockchain security balances decentralization, scalability, and confidentiality. Vulnerabilities can arise from smart contracts, 51% attacks, or poor key management.</a:t>
            </a:r>
            <a:endParaRPr lang="en-CA" dirty="0"/>
          </a:p>
        </p:txBody>
      </p:sp>
      <p:pic>
        <p:nvPicPr>
          <p:cNvPr id="5" name="Content Placeholder 4" descr="A diagram of a blockchain&#10;&#10;AI-generated content may be incorrect.">
            <a:extLst>
              <a:ext uri="{FF2B5EF4-FFF2-40B4-BE49-F238E27FC236}">
                <a16:creationId xmlns:a16="http://schemas.microsoft.com/office/drawing/2014/main" id="{AE8A6FEB-C8A9-F91A-404D-376A236D61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3641" y="4102548"/>
            <a:ext cx="4135120" cy="2755451"/>
          </a:xfrm>
          <a:prstGeom prst="rect">
            <a:avLst/>
          </a:prstGeom>
        </p:spPr>
      </p:pic>
    </p:spTree>
    <p:extLst>
      <p:ext uri="{BB962C8B-B14F-4D97-AF65-F5344CB8AC3E}">
        <p14:creationId xmlns:p14="http://schemas.microsoft.com/office/powerpoint/2010/main" val="322328342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02D17-7D2D-C541-FB1A-0E901F089336}"/>
              </a:ext>
            </a:extLst>
          </p:cNvPr>
          <p:cNvSpPr>
            <a:spLocks noGrp="1"/>
          </p:cNvSpPr>
          <p:nvPr>
            <p:ph type="title"/>
          </p:nvPr>
        </p:nvSpPr>
        <p:spPr/>
        <p:txBody>
          <a:bodyPr/>
          <a:lstStyle/>
          <a:p>
            <a:r>
              <a:rPr lang="en-CA" dirty="0"/>
              <a:t>Token</a:t>
            </a:r>
          </a:p>
        </p:txBody>
      </p:sp>
      <p:sp>
        <p:nvSpPr>
          <p:cNvPr id="3" name="Content Placeholder 2">
            <a:extLst>
              <a:ext uri="{FF2B5EF4-FFF2-40B4-BE49-F238E27FC236}">
                <a16:creationId xmlns:a16="http://schemas.microsoft.com/office/drawing/2014/main" id="{7E3251AD-CA9F-107D-6BC0-D386E44A8F98}"/>
              </a:ext>
            </a:extLst>
          </p:cNvPr>
          <p:cNvSpPr>
            <a:spLocks noGrp="1"/>
          </p:cNvSpPr>
          <p:nvPr>
            <p:ph sz="half" idx="1"/>
          </p:nvPr>
        </p:nvSpPr>
        <p:spPr>
          <a:xfrm>
            <a:off x="838200" y="1825625"/>
            <a:ext cx="5334000" cy="1923415"/>
          </a:xfrm>
        </p:spPr>
        <p:txBody>
          <a:bodyPr>
            <a:normAutofit fontScale="92500"/>
          </a:bodyPr>
          <a:lstStyle/>
          <a:p>
            <a:r>
              <a:rPr lang="en-CA" b="1" dirty="0"/>
              <a:t>Beginner:</a:t>
            </a:r>
            <a:r>
              <a:rPr lang="en-CA" dirty="0"/>
              <a:t/>
            </a:r>
            <a:r>
              <a:rPr lang="en-US" dirty="0"/>
              <a:t>A token is a digital asset built on an existing blockchain.</a:t>
            </a:r>
            <a:br>
              <a:rPr lang="en-US" dirty="0"/>
            </a:br>
            <a:r>
              <a:rPr lang="en-US" dirty="0"/>
              <a:t>It can be used for payments, access, or governance.</a:t>
            </a:r>
            <a:br>
              <a:rPr lang="en-US" dirty="0"/>
            </a:br>
            <a:r>
              <a:rPr lang="en-US" dirty="0"/>
              <a:t>Example: UNI token on Ethereum.</a:t>
            </a:r>
            <a:endParaRPr lang="en-CA" dirty="0"/>
          </a:p>
        </p:txBody>
      </p:sp>
      <p:sp>
        <p:nvSpPr>
          <p:cNvPr id="4" name="Content Placeholder 3">
            <a:extLst>
              <a:ext uri="{FF2B5EF4-FFF2-40B4-BE49-F238E27FC236}">
                <a16:creationId xmlns:a16="http://schemas.microsoft.com/office/drawing/2014/main" id="{59384E08-313B-850E-E333-98E7BD0A4243}"/>
              </a:ext>
            </a:extLst>
          </p:cNvPr>
          <p:cNvSpPr>
            <a:spLocks noGrp="1"/>
          </p:cNvSpPr>
          <p:nvPr>
            <p:ph sz="half" idx="2"/>
          </p:nvPr>
        </p:nvSpPr>
        <p:spPr/>
        <p:txBody>
          <a:bodyPr>
            <a:normAutofit fontScale="92500"/>
          </a:bodyPr>
          <a:lstStyle/>
          <a:p>
            <a:r>
              <a:rPr lang="en-US" b="1" dirty="0"/>
              <a:t>Intermediate:</a:t>
            </a:r>
            <a:r>
              <a:rPr lang="en-US" dirty="0"/>
              <a:t> A token is a digital unit of value issued on a blockchain. It can represent currency, utility, assets, or governance rights. Tokens follow standards like ERC-20 or BEP-20 for interoperability. They enable decentralized finance (DeFi), NFTs, and tokenized assets.</a:t>
            </a:r>
            <a:endParaRPr lang="en-CA" dirty="0"/>
          </a:p>
        </p:txBody>
      </p:sp>
      <p:pic>
        <p:nvPicPr>
          <p:cNvPr id="5" name="Content Placeholder 4" descr="A diagram of a diagram of a diagram&#10;&#10;AI-generated content may be incorrect.">
            <a:extLst>
              <a:ext uri="{FF2B5EF4-FFF2-40B4-BE49-F238E27FC236}">
                <a16:creationId xmlns:a16="http://schemas.microsoft.com/office/drawing/2014/main" id="{78D1FB40-2829-59D3-EE96-0395B0138F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550" y="3883977"/>
            <a:ext cx="3483300" cy="2832473"/>
          </a:xfrm>
          <a:prstGeom prst="rect">
            <a:avLst/>
          </a:prstGeom>
        </p:spPr>
      </p:pic>
    </p:spTree>
    <p:extLst>
      <p:ext uri="{BB962C8B-B14F-4D97-AF65-F5344CB8AC3E}">
        <p14:creationId xmlns:p14="http://schemas.microsoft.com/office/powerpoint/2010/main" val="241145290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53585-06AC-20CB-1584-009D80ACA3BF}"/>
              </a:ext>
            </a:extLst>
          </p:cNvPr>
          <p:cNvSpPr>
            <a:spLocks noGrp="1"/>
          </p:cNvSpPr>
          <p:nvPr>
            <p:ph type="title"/>
          </p:nvPr>
        </p:nvSpPr>
        <p:spPr/>
        <p:txBody>
          <a:bodyPr/>
          <a:lstStyle/>
          <a:p>
            <a:r>
              <a:rPr lang="en-CA" dirty="0"/>
              <a:t>Trust</a:t>
            </a:r>
          </a:p>
        </p:txBody>
      </p:sp>
      <p:sp>
        <p:nvSpPr>
          <p:cNvPr id="3" name="Content Placeholder 2">
            <a:extLst>
              <a:ext uri="{FF2B5EF4-FFF2-40B4-BE49-F238E27FC236}">
                <a16:creationId xmlns:a16="http://schemas.microsoft.com/office/drawing/2014/main" id="{FE8B683A-CCF0-AC42-F5C9-D2399734F49A}"/>
              </a:ext>
            </a:extLst>
          </p:cNvPr>
          <p:cNvSpPr>
            <a:spLocks noGrp="1"/>
          </p:cNvSpPr>
          <p:nvPr>
            <p:ph sz="half" idx="1"/>
          </p:nvPr>
        </p:nvSpPr>
        <p:spPr>
          <a:xfrm>
            <a:off x="838200" y="1825625"/>
            <a:ext cx="5486400" cy="2045335"/>
          </a:xfrm>
        </p:spPr>
        <p:txBody>
          <a:bodyPr>
            <a:normAutofit fontScale="85000" lnSpcReduction="20000"/>
          </a:bodyPr>
          <a:lstStyle/>
          <a:p>
            <a:r>
              <a:rPr lang="en-CA" b="1" dirty="0"/>
              <a:t>Beginner:</a:t>
            </a:r>
            <a:r>
              <a:rPr lang="en-CA" dirty="0"/>
              <a:t/>
            </a:r>
            <a:r>
              <a:rPr lang="en-US" dirty="0"/>
              <a:t>Trust in blockchain comes from transparency and immutable records.</a:t>
            </a:r>
            <a:br>
              <a:rPr lang="en-US" dirty="0"/>
            </a:br>
            <a:r>
              <a:rPr lang="en-US" dirty="0"/>
              <a:t>Users rely on code and consensus, not individuals.</a:t>
            </a:r>
            <a:br>
              <a:rPr lang="en-US" dirty="0"/>
            </a:br>
            <a:r>
              <a:rPr lang="en-US" dirty="0"/>
              <a:t>Example: Knowing Bitcoin transactions can’t be altered.</a:t>
            </a:r>
            <a:endParaRPr lang="en-CA" dirty="0"/>
          </a:p>
        </p:txBody>
      </p:sp>
      <p:sp>
        <p:nvSpPr>
          <p:cNvPr id="4" name="Content Placeholder 3">
            <a:extLst>
              <a:ext uri="{FF2B5EF4-FFF2-40B4-BE49-F238E27FC236}">
                <a16:creationId xmlns:a16="http://schemas.microsoft.com/office/drawing/2014/main" id="{F38BC4AC-87C9-5C80-3646-217AFDC5EB49}"/>
              </a:ext>
            </a:extLst>
          </p:cNvPr>
          <p:cNvSpPr>
            <a:spLocks noGrp="1"/>
          </p:cNvSpPr>
          <p:nvPr>
            <p:ph sz="half" idx="2"/>
          </p:nvPr>
        </p:nvSpPr>
        <p:spPr/>
        <p:txBody>
          <a:bodyPr>
            <a:normAutofit fontScale="85000" lnSpcReduction="20000"/>
          </a:bodyPr>
          <a:lstStyle/>
          <a:p>
            <a:r>
              <a:rPr lang="en-US" b="1" dirty="0"/>
              <a:t>Intermediate:</a:t>
            </a:r>
            <a:r>
              <a:rPr lang="en-US" dirty="0"/>
              <a:t> Trust in blockchain is achieved through cryptography and consensus, removing the need for centralized intermediaries. Users trust the system’s transparency, immutability, and rules. In permissioned chains, trust extends to known participants. In permissionless ones, trust is algorithmic and decentralized.</a:t>
            </a:r>
            <a:endParaRPr lang="en-CA" dirty="0"/>
          </a:p>
        </p:txBody>
      </p:sp>
      <p:pic>
        <p:nvPicPr>
          <p:cNvPr id="5" name="Content Placeholder 4" descr="A diagram of a network&#10;&#10;AI-generated content may be incorrect.">
            <a:extLst>
              <a:ext uri="{FF2B5EF4-FFF2-40B4-BE49-F238E27FC236}">
                <a16:creationId xmlns:a16="http://schemas.microsoft.com/office/drawing/2014/main" id="{4AC50672-2475-B46A-6072-A1A29E1ECA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873514"/>
            <a:ext cx="5181601" cy="2619361"/>
          </a:xfrm>
          <a:prstGeom prst="rect">
            <a:avLst/>
          </a:prstGeom>
        </p:spPr>
      </p:pic>
    </p:spTree>
    <p:extLst>
      <p:ext uri="{BB962C8B-B14F-4D97-AF65-F5344CB8AC3E}">
        <p14:creationId xmlns:p14="http://schemas.microsoft.com/office/powerpoint/2010/main" val="111242585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8D5E3-3BBC-EE3A-9F90-7EDFFCD40733}"/>
              </a:ext>
            </a:extLst>
          </p:cNvPr>
          <p:cNvSpPr>
            <a:spLocks noGrp="1"/>
          </p:cNvSpPr>
          <p:nvPr>
            <p:ph type="title"/>
          </p:nvPr>
        </p:nvSpPr>
        <p:spPr/>
        <p:txBody>
          <a:bodyPr/>
          <a:lstStyle/>
          <a:p>
            <a:r>
              <a:rPr lang="en-CA" dirty="0"/>
              <a:t>Truffle</a:t>
            </a:r>
          </a:p>
        </p:txBody>
      </p:sp>
      <p:sp>
        <p:nvSpPr>
          <p:cNvPr id="3" name="Content Placeholder 2">
            <a:extLst>
              <a:ext uri="{FF2B5EF4-FFF2-40B4-BE49-F238E27FC236}">
                <a16:creationId xmlns:a16="http://schemas.microsoft.com/office/drawing/2014/main" id="{39987CBA-0660-985D-25E1-E2C24704E956}"/>
              </a:ext>
            </a:extLst>
          </p:cNvPr>
          <p:cNvSpPr>
            <a:spLocks noGrp="1"/>
          </p:cNvSpPr>
          <p:nvPr>
            <p:ph sz="half" idx="1"/>
          </p:nvPr>
        </p:nvSpPr>
        <p:spPr>
          <a:xfrm>
            <a:off x="838200" y="1825625"/>
            <a:ext cx="5181600" cy="1786255"/>
          </a:xfrm>
        </p:spPr>
        <p:txBody>
          <a:bodyPr>
            <a:normAutofit fontScale="77500" lnSpcReduction="20000"/>
          </a:bodyPr>
          <a:lstStyle/>
          <a:p>
            <a:r>
              <a:rPr lang="en-CA" b="1" dirty="0"/>
              <a:t>Beginner:</a:t>
            </a:r>
            <a:r>
              <a:rPr lang="en-CA" dirty="0"/>
              <a:t/>
            </a:r>
            <a:r>
              <a:rPr lang="en-US" dirty="0"/>
              <a:t>Truffle is a development framework for Ethereum smart contracts.</a:t>
            </a:r>
            <a:br>
              <a:rPr lang="en-US" dirty="0"/>
            </a:br>
            <a:r>
              <a:rPr lang="en-US" dirty="0"/>
              <a:t>It helps with testing, deployment, and debugging.</a:t>
            </a:r>
            <a:br>
              <a:rPr lang="en-US" dirty="0"/>
            </a:br>
            <a:r>
              <a:rPr lang="en-US" dirty="0"/>
              <a:t>Example: Building and deploying a DeFi app.</a:t>
            </a:r>
          </a:p>
          <a:p>
            <a:endParaRPr lang="en-CA" dirty="0"/>
          </a:p>
        </p:txBody>
      </p:sp>
      <p:sp>
        <p:nvSpPr>
          <p:cNvPr id="4" name="Content Placeholder 3">
            <a:extLst>
              <a:ext uri="{FF2B5EF4-FFF2-40B4-BE49-F238E27FC236}">
                <a16:creationId xmlns:a16="http://schemas.microsoft.com/office/drawing/2014/main" id="{0EB9E3DD-2866-233E-55DE-37CA4251384A}"/>
              </a:ext>
            </a:extLst>
          </p:cNvPr>
          <p:cNvSpPr>
            <a:spLocks noGrp="1"/>
          </p:cNvSpPr>
          <p:nvPr>
            <p:ph sz="half" idx="2"/>
          </p:nvPr>
        </p:nvSpPr>
        <p:spPr/>
        <p:txBody>
          <a:bodyPr>
            <a:normAutofit fontScale="77500" lnSpcReduction="20000"/>
          </a:bodyPr>
          <a:lstStyle/>
          <a:p>
            <a:r>
              <a:rPr lang="en-US" b="1" dirty="0"/>
              <a:t>Intermediate:</a:t>
            </a:r>
            <a:r>
              <a:rPr lang="en-US" dirty="0"/>
              <a:t> Truffle is a development framework for Ethereum smart contracts. It provides tools for compiling, testing, and deploying Solidity contracts. Truffle integrates with Ganache for local blockchain simulation. It streamlines the </a:t>
            </a:r>
            <a:r>
              <a:rPr lang="en-US" dirty="0" err="1"/>
              <a:t>dApp</a:t>
            </a:r>
            <a:r>
              <a:rPr lang="en-US" dirty="0"/>
              <a:t> development lifecycle for developers.</a:t>
            </a:r>
            <a:endParaRPr lang="en-CA" dirty="0"/>
          </a:p>
        </p:txBody>
      </p:sp>
      <p:pic>
        <p:nvPicPr>
          <p:cNvPr id="5" name="Content Placeholder 4" descr="A logo with a swirly design&#10;&#10;AI-generated content may be incorrect.">
            <a:extLst>
              <a:ext uri="{FF2B5EF4-FFF2-40B4-BE49-F238E27FC236}">
                <a16:creationId xmlns:a16="http://schemas.microsoft.com/office/drawing/2014/main" id="{923940AF-175B-363D-14E1-421DDE5D81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1773" y="175667"/>
            <a:ext cx="2140268" cy="1515021"/>
          </a:xfrm>
          <a:prstGeom prst="rect">
            <a:avLst/>
          </a:prstGeom>
        </p:spPr>
      </p:pic>
      <p:pic>
        <p:nvPicPr>
          <p:cNvPr id="6" name="Picture 5" descr="A diagram of truffle scheme&#10;&#10;AI-generated content may be incorrect.">
            <a:extLst>
              <a:ext uri="{FF2B5EF4-FFF2-40B4-BE49-F238E27FC236}">
                <a16:creationId xmlns:a16="http://schemas.microsoft.com/office/drawing/2014/main" id="{49F8B3DE-AB7E-1BE5-9E94-08A1BE4AD4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746817"/>
            <a:ext cx="4441031" cy="2813734"/>
          </a:xfrm>
          <a:prstGeom prst="rect">
            <a:avLst/>
          </a:prstGeom>
        </p:spPr>
      </p:pic>
    </p:spTree>
    <p:extLst>
      <p:ext uri="{BB962C8B-B14F-4D97-AF65-F5344CB8AC3E}">
        <p14:creationId xmlns:p14="http://schemas.microsoft.com/office/powerpoint/2010/main" val="409023158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06921-CBA7-5E85-46DE-071B78EAFC25}"/>
              </a:ext>
            </a:extLst>
          </p:cNvPr>
          <p:cNvSpPr>
            <a:spLocks noGrp="1"/>
          </p:cNvSpPr>
          <p:nvPr>
            <p:ph type="title"/>
          </p:nvPr>
        </p:nvSpPr>
        <p:spPr/>
        <p:txBody>
          <a:bodyPr/>
          <a:lstStyle/>
          <a:p>
            <a:r>
              <a:rPr lang="en-CA" dirty="0" err="1"/>
              <a:t>Testnet</a:t>
            </a:r>
            <a:endParaRPr lang="en-CA" dirty="0"/>
          </a:p>
        </p:txBody>
      </p:sp>
      <p:sp>
        <p:nvSpPr>
          <p:cNvPr id="3" name="Content Placeholder 2">
            <a:extLst>
              <a:ext uri="{FF2B5EF4-FFF2-40B4-BE49-F238E27FC236}">
                <a16:creationId xmlns:a16="http://schemas.microsoft.com/office/drawing/2014/main" id="{5A9A52D2-BAD1-9335-A4D8-851B3034C889}"/>
              </a:ext>
            </a:extLst>
          </p:cNvPr>
          <p:cNvSpPr>
            <a:spLocks noGrp="1"/>
          </p:cNvSpPr>
          <p:nvPr>
            <p:ph sz="half" idx="1"/>
          </p:nvPr>
        </p:nvSpPr>
        <p:spPr>
          <a:xfrm>
            <a:off x="838200" y="1825625"/>
            <a:ext cx="5516880" cy="2167255"/>
          </a:xfrm>
        </p:spPr>
        <p:txBody>
          <a:bodyPr>
            <a:normAutofit fontScale="92500"/>
          </a:bodyPr>
          <a:lstStyle/>
          <a:p>
            <a:r>
              <a:rPr lang="en-CA" b="1" dirty="0"/>
              <a:t>Beginner:</a:t>
            </a:r>
            <a:r>
              <a:rPr lang="en-CA" dirty="0"/>
              <a:t/>
            </a:r>
            <a:r>
              <a:rPr lang="en-US" dirty="0"/>
              <a:t>A </a:t>
            </a:r>
            <a:r>
              <a:rPr lang="en-US" dirty="0" err="1"/>
              <a:t>testnet</a:t>
            </a:r>
            <a:r>
              <a:rPr lang="en-US" dirty="0"/>
              <a:t> is a blockchain used for testing without real money.</a:t>
            </a:r>
            <a:br>
              <a:rPr lang="en-US" dirty="0"/>
            </a:br>
            <a:r>
              <a:rPr lang="en-US" dirty="0"/>
              <a:t>It lets developers experiment safely.</a:t>
            </a:r>
            <a:br>
              <a:rPr lang="en-US" dirty="0"/>
            </a:br>
            <a:r>
              <a:rPr lang="en-US" dirty="0"/>
              <a:t>Example: </a:t>
            </a:r>
            <a:r>
              <a:rPr lang="en-US" dirty="0" err="1"/>
              <a:t>Rinkeby</a:t>
            </a:r>
            <a:r>
              <a:rPr lang="en-US" dirty="0"/>
              <a:t> network for Ethereum.</a:t>
            </a:r>
            <a:endParaRPr lang="en-CA" dirty="0"/>
          </a:p>
        </p:txBody>
      </p:sp>
      <p:sp>
        <p:nvSpPr>
          <p:cNvPr id="4" name="Content Placeholder 3">
            <a:extLst>
              <a:ext uri="{FF2B5EF4-FFF2-40B4-BE49-F238E27FC236}">
                <a16:creationId xmlns:a16="http://schemas.microsoft.com/office/drawing/2014/main" id="{B016F764-5B7D-E189-2DFB-27D383335C68}"/>
              </a:ext>
            </a:extLst>
          </p:cNvPr>
          <p:cNvSpPr>
            <a:spLocks noGrp="1"/>
          </p:cNvSpPr>
          <p:nvPr>
            <p:ph sz="half" idx="2"/>
          </p:nvPr>
        </p:nvSpPr>
        <p:spPr/>
        <p:txBody>
          <a:bodyPr>
            <a:normAutofit fontScale="92500"/>
          </a:bodyPr>
          <a:lstStyle/>
          <a:p>
            <a:r>
              <a:rPr lang="en-US" b="1" dirty="0"/>
              <a:t>Intermediate:</a:t>
            </a:r>
            <a:r>
              <a:rPr lang="en-US" dirty="0"/>
              <a:t> A </a:t>
            </a:r>
            <a:r>
              <a:rPr lang="en-US" dirty="0" err="1"/>
              <a:t>testnet</a:t>
            </a:r>
            <a:r>
              <a:rPr lang="en-US" dirty="0"/>
              <a:t> is a blockchain network used for testing and experimentation without risking real assets. Developers deploy contracts and test features on </a:t>
            </a:r>
            <a:r>
              <a:rPr lang="en-US" dirty="0" err="1"/>
              <a:t>testnets</a:t>
            </a:r>
            <a:r>
              <a:rPr lang="en-US" dirty="0"/>
              <a:t> before </a:t>
            </a:r>
            <a:r>
              <a:rPr lang="en-US" dirty="0" err="1"/>
              <a:t>mainnet</a:t>
            </a:r>
            <a:r>
              <a:rPr lang="en-US" dirty="0"/>
              <a:t> launch. Common Ethereum </a:t>
            </a:r>
            <a:r>
              <a:rPr lang="en-US" dirty="0" err="1"/>
              <a:t>testnets</a:t>
            </a:r>
            <a:r>
              <a:rPr lang="en-US" dirty="0"/>
              <a:t> include </a:t>
            </a:r>
            <a:r>
              <a:rPr lang="en-US" dirty="0" err="1"/>
              <a:t>Goerli</a:t>
            </a:r>
            <a:r>
              <a:rPr lang="en-US" dirty="0"/>
              <a:t> and </a:t>
            </a:r>
            <a:r>
              <a:rPr lang="en-US" dirty="0" err="1"/>
              <a:t>Sepolia</a:t>
            </a:r>
            <a:r>
              <a:rPr lang="en-US" dirty="0"/>
              <a:t>. </a:t>
            </a:r>
            <a:r>
              <a:rPr lang="en-US" dirty="0" err="1"/>
              <a:t>Testnets</a:t>
            </a:r>
            <a:r>
              <a:rPr lang="en-US" dirty="0"/>
              <a:t> are critical for safe development and upgrades.</a:t>
            </a:r>
            <a:endParaRPr lang="en-CA" dirty="0"/>
          </a:p>
        </p:txBody>
      </p:sp>
      <p:pic>
        <p:nvPicPr>
          <p:cNvPr id="5" name="Picture 4" descr="A diagram of a blockchain&#10;&#10;AI-generated content may be incorrect.">
            <a:extLst>
              <a:ext uri="{FF2B5EF4-FFF2-40B4-BE49-F238E27FC236}">
                <a16:creationId xmlns:a16="http://schemas.microsoft.com/office/drawing/2014/main" id="{63F26713-C901-E6CD-816C-2EFA7D3A97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275" y="3724508"/>
            <a:ext cx="5516881" cy="3067881"/>
          </a:xfrm>
          <a:prstGeom prst="rect">
            <a:avLst/>
          </a:prstGeom>
        </p:spPr>
      </p:pic>
    </p:spTree>
    <p:extLst>
      <p:ext uri="{BB962C8B-B14F-4D97-AF65-F5344CB8AC3E}">
        <p14:creationId xmlns:p14="http://schemas.microsoft.com/office/powerpoint/2010/main" val="176124361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3AAB-44AA-AEC6-84BB-98CA7DFB4B18}"/>
              </a:ext>
            </a:extLst>
          </p:cNvPr>
          <p:cNvSpPr>
            <a:spLocks noGrp="1"/>
          </p:cNvSpPr>
          <p:nvPr>
            <p:ph type="title"/>
          </p:nvPr>
        </p:nvSpPr>
        <p:spPr/>
        <p:txBody>
          <a:bodyPr/>
          <a:lstStyle/>
          <a:p>
            <a:r>
              <a:rPr lang="en-CA" dirty="0"/>
              <a:t>Transparency</a:t>
            </a:r>
          </a:p>
        </p:txBody>
      </p:sp>
      <p:sp>
        <p:nvSpPr>
          <p:cNvPr id="3" name="Content Placeholder 2">
            <a:extLst>
              <a:ext uri="{FF2B5EF4-FFF2-40B4-BE49-F238E27FC236}">
                <a16:creationId xmlns:a16="http://schemas.microsoft.com/office/drawing/2014/main" id="{7B2180D6-6FC6-0AC2-E882-F12AB9F1DED9}"/>
              </a:ext>
            </a:extLst>
          </p:cNvPr>
          <p:cNvSpPr>
            <a:spLocks noGrp="1"/>
          </p:cNvSpPr>
          <p:nvPr>
            <p:ph sz="half" idx="1"/>
          </p:nvPr>
        </p:nvSpPr>
        <p:spPr/>
        <p:txBody>
          <a:bodyPr>
            <a:normAutofit lnSpcReduction="10000"/>
          </a:bodyPr>
          <a:lstStyle/>
          <a:p>
            <a:r>
              <a:rPr lang="en-CA" b="1" dirty="0"/>
              <a:t>Beginner:</a:t>
            </a:r>
            <a:r>
              <a:rPr lang="en-CA" dirty="0"/>
              <a:t/>
            </a:r>
            <a:r>
              <a:rPr lang="en-US" dirty="0"/>
              <a:t>Transparency means all blockchain data is public and verifiable.</a:t>
            </a:r>
            <a:br>
              <a:rPr lang="en-US" dirty="0"/>
            </a:br>
            <a:r>
              <a:rPr lang="en-US" dirty="0"/>
              <a:t>It builds trust among users.</a:t>
            </a:r>
            <a:br>
              <a:rPr lang="en-US" dirty="0"/>
            </a:br>
            <a:r>
              <a:rPr lang="en-US" dirty="0"/>
              <a:t>Example: Checking transactions on </a:t>
            </a:r>
            <a:r>
              <a:rPr lang="en-US" dirty="0" err="1"/>
              <a:t>Etherscan</a:t>
            </a:r>
            <a:r>
              <a:rPr lang="en-US" dirty="0"/>
              <a:t>.</a:t>
            </a:r>
            <a:endParaRPr lang="en-CA" dirty="0"/>
          </a:p>
        </p:txBody>
      </p:sp>
      <p:sp>
        <p:nvSpPr>
          <p:cNvPr id="4" name="Content Placeholder 3">
            <a:extLst>
              <a:ext uri="{FF2B5EF4-FFF2-40B4-BE49-F238E27FC236}">
                <a16:creationId xmlns:a16="http://schemas.microsoft.com/office/drawing/2014/main" id="{4E0FC456-2E83-788B-D85E-34C9EA8DC16A}"/>
              </a:ext>
            </a:extLst>
          </p:cNvPr>
          <p:cNvSpPr>
            <a:spLocks noGrp="1"/>
          </p:cNvSpPr>
          <p:nvPr>
            <p:ph sz="half" idx="2"/>
          </p:nvPr>
        </p:nvSpPr>
        <p:spPr/>
        <p:txBody>
          <a:bodyPr>
            <a:normAutofit lnSpcReduction="10000"/>
          </a:bodyPr>
          <a:lstStyle/>
          <a:p>
            <a:r>
              <a:rPr lang="en-US" b="1" dirty="0"/>
              <a:t>Intermediate:</a:t>
            </a:r>
            <a:r>
              <a:rPr lang="en-US" dirty="0"/>
              <a:t> Transparency in blockchain refers to the visibility of transactions and protocols to all participants. Public blockchains provide full auditability, as all data is stored immutably. Transparency builds trust but can conflict with privacy. Techniques like zero-knowledge proofs balance both needs.</a:t>
            </a:r>
            <a:endParaRPr lang="en-CA" dirty="0"/>
          </a:p>
        </p:txBody>
      </p:sp>
      <p:pic>
        <p:nvPicPr>
          <p:cNvPr id="5" name="Content Placeholder 4" descr="A diagram of a blockchain technology&#10;&#10;AI-generated content may be incorrect.">
            <a:extLst>
              <a:ext uri="{FF2B5EF4-FFF2-40B4-BE49-F238E27FC236}">
                <a16:creationId xmlns:a16="http://schemas.microsoft.com/office/drawing/2014/main" id="{FB562A02-58B0-01BC-F5AA-50E94F19AE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4053840"/>
            <a:ext cx="4985173" cy="2804160"/>
          </a:xfrm>
          <a:prstGeom prst="rect">
            <a:avLst/>
          </a:prstGeom>
        </p:spPr>
      </p:pic>
    </p:spTree>
    <p:extLst>
      <p:ext uri="{BB962C8B-B14F-4D97-AF65-F5344CB8AC3E}">
        <p14:creationId xmlns:p14="http://schemas.microsoft.com/office/powerpoint/2010/main" val="132468853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65344-44BF-933B-D97E-BAB37C4B1089}"/>
              </a:ext>
            </a:extLst>
          </p:cNvPr>
          <p:cNvSpPr>
            <a:spLocks noGrp="1"/>
          </p:cNvSpPr>
          <p:nvPr>
            <p:ph type="title"/>
          </p:nvPr>
        </p:nvSpPr>
        <p:spPr/>
        <p:txBody>
          <a:bodyPr/>
          <a:lstStyle/>
          <a:p>
            <a:r>
              <a:rPr lang="en-CA" dirty="0"/>
              <a:t>Transaction Fee</a:t>
            </a:r>
          </a:p>
        </p:txBody>
      </p:sp>
      <p:sp>
        <p:nvSpPr>
          <p:cNvPr id="3" name="Content Placeholder 2">
            <a:extLst>
              <a:ext uri="{FF2B5EF4-FFF2-40B4-BE49-F238E27FC236}">
                <a16:creationId xmlns:a16="http://schemas.microsoft.com/office/drawing/2014/main" id="{88B26CE0-666A-8449-19EB-74BAAFE85D90}"/>
              </a:ext>
            </a:extLst>
          </p:cNvPr>
          <p:cNvSpPr>
            <a:spLocks noGrp="1"/>
          </p:cNvSpPr>
          <p:nvPr>
            <p:ph sz="half" idx="1"/>
          </p:nvPr>
        </p:nvSpPr>
        <p:spPr>
          <a:xfrm>
            <a:off x="838200" y="1825625"/>
            <a:ext cx="5334000" cy="1969135"/>
          </a:xfrm>
        </p:spPr>
        <p:txBody>
          <a:bodyPr>
            <a:normAutofit fontScale="85000" lnSpcReduction="20000"/>
          </a:bodyPr>
          <a:lstStyle/>
          <a:p>
            <a:r>
              <a:rPr lang="en-CA" b="1" dirty="0"/>
              <a:t>Beginner:</a:t>
            </a:r>
            <a:r>
              <a:rPr lang="en-CA" dirty="0"/>
              <a:t/>
            </a:r>
            <a:r>
              <a:rPr lang="en-US" dirty="0"/>
              <a:t>A transaction fee is paid to miners or validators to process a transaction.</a:t>
            </a:r>
            <a:br>
              <a:rPr lang="en-US" dirty="0"/>
            </a:br>
            <a:r>
              <a:rPr lang="en-US" dirty="0"/>
              <a:t>Higher fees mean faster confirmations.</a:t>
            </a:r>
            <a:br>
              <a:rPr lang="en-US" dirty="0"/>
            </a:br>
            <a:r>
              <a:rPr lang="en-US" dirty="0"/>
              <a:t>Example: Paying gas fees on Ethereum.</a:t>
            </a:r>
            <a:endParaRPr lang="en-CA" dirty="0"/>
          </a:p>
        </p:txBody>
      </p:sp>
      <p:sp>
        <p:nvSpPr>
          <p:cNvPr id="4" name="Content Placeholder 3">
            <a:extLst>
              <a:ext uri="{FF2B5EF4-FFF2-40B4-BE49-F238E27FC236}">
                <a16:creationId xmlns:a16="http://schemas.microsoft.com/office/drawing/2014/main" id="{2E711BD4-23C0-AFAC-6B27-8ECCA0F347C1}"/>
              </a:ext>
            </a:extLst>
          </p:cNvPr>
          <p:cNvSpPr>
            <a:spLocks noGrp="1"/>
          </p:cNvSpPr>
          <p:nvPr>
            <p:ph sz="half" idx="2"/>
          </p:nvPr>
        </p:nvSpPr>
        <p:spPr/>
        <p:txBody>
          <a:bodyPr>
            <a:normAutofit fontScale="85000" lnSpcReduction="20000"/>
          </a:bodyPr>
          <a:lstStyle/>
          <a:p>
            <a:r>
              <a:rPr lang="en-US" b="1" dirty="0"/>
              <a:t>Intermediate:</a:t>
            </a:r>
            <a:r>
              <a:rPr lang="en-US" dirty="0"/>
              <a:t> A transaction fee is paid by users to incentivize miners or validators to include their transaction in a block. Higher fees prioritize faster confirmation. Fees prevent spam attacks and ensure efficient resource allocation. In Ethereum, fees are paid in gas units.</a:t>
            </a:r>
            <a:endParaRPr lang="en-CA" dirty="0"/>
          </a:p>
        </p:txBody>
      </p:sp>
      <p:pic>
        <p:nvPicPr>
          <p:cNvPr id="5" name="Content Placeholder 4" descr="A black and white card with a black circle with a gas pump in it&#10;&#10;AI-generated content may be incorrect.">
            <a:extLst>
              <a:ext uri="{FF2B5EF4-FFF2-40B4-BE49-F238E27FC236}">
                <a16:creationId xmlns:a16="http://schemas.microsoft.com/office/drawing/2014/main" id="{342EFE00-C190-8538-8244-CD88C6679A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929697"/>
            <a:ext cx="5181600" cy="2652979"/>
          </a:xfrm>
          <a:prstGeom prst="rect">
            <a:avLst/>
          </a:prstGeom>
        </p:spPr>
      </p:pic>
    </p:spTree>
    <p:extLst>
      <p:ext uri="{BB962C8B-B14F-4D97-AF65-F5344CB8AC3E}">
        <p14:creationId xmlns:p14="http://schemas.microsoft.com/office/powerpoint/2010/main" val="509917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A74B7-B2B1-7560-5947-48FFED1AE70E}"/>
              </a:ext>
            </a:extLst>
          </p:cNvPr>
          <p:cNvSpPr>
            <a:spLocks noGrp="1"/>
          </p:cNvSpPr>
          <p:nvPr>
            <p:ph type="title"/>
          </p:nvPr>
        </p:nvSpPr>
        <p:spPr/>
        <p:txBody>
          <a:bodyPr/>
          <a:lstStyle/>
          <a:p>
            <a:r>
              <a:rPr lang="en-CA" b="1" dirty="0"/>
              <a:t>Brute Force Attack</a:t>
            </a:r>
            <a:endParaRPr lang="en-CA" dirty="0"/>
          </a:p>
        </p:txBody>
      </p:sp>
      <p:sp>
        <p:nvSpPr>
          <p:cNvPr id="3" name="Content Placeholder 2">
            <a:extLst>
              <a:ext uri="{FF2B5EF4-FFF2-40B4-BE49-F238E27FC236}">
                <a16:creationId xmlns:a16="http://schemas.microsoft.com/office/drawing/2014/main" id="{E4380197-9005-3626-1D2F-AC07003AB9F3}"/>
              </a:ext>
            </a:extLst>
          </p:cNvPr>
          <p:cNvSpPr>
            <a:spLocks noGrp="1"/>
          </p:cNvSpPr>
          <p:nvPr>
            <p:ph sz="half" idx="1"/>
          </p:nvPr>
        </p:nvSpPr>
        <p:spPr/>
        <p:txBody>
          <a:bodyPr>
            <a:normAutofit fontScale="77500" lnSpcReduction="20000"/>
          </a:bodyPr>
          <a:lstStyle/>
          <a:p>
            <a:r>
              <a:rPr lang="en-CA" b="1" dirty="0"/>
              <a:t>Beginner:</a:t>
            </a:r>
            <a:r>
              <a:rPr lang="en-CA" dirty="0"/>
              <a:t/>
            </a:r>
            <a:r>
              <a:rPr lang="en-US" dirty="0"/>
              <a:t>A hacking method that tries every possible password or key combination.</a:t>
            </a:r>
            <a:br>
              <a:rPr lang="en-US" dirty="0"/>
            </a:br>
            <a:r>
              <a:rPr lang="en-US" dirty="0"/>
              <a:t>Effective against weak security, but slow against strong cryptography.</a:t>
            </a:r>
            <a:br>
              <a:rPr lang="en-US" dirty="0"/>
            </a:br>
            <a:r>
              <a:rPr lang="en-US" dirty="0"/>
              <a:t>Prevention includes using long, complex keys and rate-limiting attempts.</a:t>
            </a:r>
            <a:endParaRPr lang="en-CA" dirty="0"/>
          </a:p>
        </p:txBody>
      </p:sp>
      <p:sp>
        <p:nvSpPr>
          <p:cNvPr id="4" name="Content Placeholder 3">
            <a:extLst>
              <a:ext uri="{FF2B5EF4-FFF2-40B4-BE49-F238E27FC236}">
                <a16:creationId xmlns:a16="http://schemas.microsoft.com/office/drawing/2014/main" id="{FD424CA6-4C46-BB7B-545E-8E8B83149264}"/>
              </a:ext>
            </a:extLst>
          </p:cNvPr>
          <p:cNvSpPr>
            <a:spLocks noGrp="1"/>
          </p:cNvSpPr>
          <p:nvPr>
            <p:ph sz="half" idx="2"/>
          </p:nvPr>
        </p:nvSpPr>
        <p:spPr/>
        <p:txBody>
          <a:bodyPr>
            <a:normAutofit fontScale="77500" lnSpcReduction="20000"/>
          </a:bodyPr>
          <a:lstStyle/>
          <a:p>
            <a:r>
              <a:rPr lang="en-US" b="1" dirty="0"/>
              <a:t>Intermediate:</a:t>
            </a:r>
            <a:br>
              <a:rPr lang="en-US" dirty="0"/>
            </a:br>
            <a:r>
              <a:rPr lang="en-US" dirty="0"/>
              <a:t>A brute force attack systematically tries all possible keys or passwords until it finds the correct one. In blockchain, this method can target encrypted wallet files or private keys, although their high entropy makes them extremely resistant. Properly implemented cryptosystems, long keys, and mechanisms such as rate limiting or multi-factor authentication can mitigate these attacks. While brute force works against weak credentials, wallet security best practices make it largely impractical in blockchain contexts.</a:t>
            </a:r>
            <a:endParaRPr lang="en-CA" dirty="0"/>
          </a:p>
        </p:txBody>
      </p:sp>
      <p:pic>
        <p:nvPicPr>
          <p:cNvPr id="5" name="Content Placeholder 4" descr="A diagram of a login and password&#10;&#10;AI-generated content may be incorrect.">
            <a:extLst>
              <a:ext uri="{FF2B5EF4-FFF2-40B4-BE49-F238E27FC236}">
                <a16:creationId xmlns:a16="http://schemas.microsoft.com/office/drawing/2014/main" id="{58AF28C4-9F1B-2BF0-980B-DD3BEFBEEC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428" y="3825098"/>
            <a:ext cx="5131088" cy="1949813"/>
          </a:xfrm>
          <a:prstGeom prst="rect">
            <a:avLst/>
          </a:prstGeom>
        </p:spPr>
      </p:pic>
    </p:spTree>
    <p:extLst>
      <p:ext uri="{BB962C8B-B14F-4D97-AF65-F5344CB8AC3E}">
        <p14:creationId xmlns:p14="http://schemas.microsoft.com/office/powerpoint/2010/main" val="11136566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61AFD-F11F-95DC-9885-D498F5AF5C66}"/>
              </a:ext>
            </a:extLst>
          </p:cNvPr>
          <p:cNvSpPr>
            <a:spLocks noGrp="1"/>
          </p:cNvSpPr>
          <p:nvPr>
            <p:ph type="title"/>
          </p:nvPr>
        </p:nvSpPr>
        <p:spPr/>
        <p:txBody>
          <a:bodyPr/>
          <a:lstStyle/>
          <a:p>
            <a:r>
              <a:rPr lang="en-CA" dirty="0"/>
              <a:t>Tight Coupling</a:t>
            </a:r>
          </a:p>
        </p:txBody>
      </p:sp>
      <p:sp>
        <p:nvSpPr>
          <p:cNvPr id="3" name="Content Placeholder 2">
            <a:extLst>
              <a:ext uri="{FF2B5EF4-FFF2-40B4-BE49-F238E27FC236}">
                <a16:creationId xmlns:a16="http://schemas.microsoft.com/office/drawing/2014/main" id="{080EA8D3-09FF-9915-94B0-B27226C665CB}"/>
              </a:ext>
            </a:extLst>
          </p:cNvPr>
          <p:cNvSpPr>
            <a:spLocks noGrp="1"/>
          </p:cNvSpPr>
          <p:nvPr>
            <p:ph sz="half" idx="1"/>
          </p:nvPr>
        </p:nvSpPr>
        <p:spPr>
          <a:xfrm>
            <a:off x="838200" y="1825625"/>
            <a:ext cx="5334000" cy="2289175"/>
          </a:xfrm>
        </p:spPr>
        <p:txBody>
          <a:bodyPr>
            <a:normAutofit fontScale="92500" lnSpcReduction="20000"/>
          </a:bodyPr>
          <a:lstStyle/>
          <a:p>
            <a:r>
              <a:rPr lang="en-CA" b="1" dirty="0"/>
              <a:t>Beginner:</a:t>
            </a:r>
            <a:r>
              <a:rPr lang="en-CA" dirty="0"/>
              <a:t/>
            </a:r>
            <a:r>
              <a:rPr lang="en-US" dirty="0"/>
              <a:t>Tight coupling means systems are highly dependent on each other.</a:t>
            </a:r>
            <a:br>
              <a:rPr lang="en-US" dirty="0"/>
            </a:br>
            <a:r>
              <a:rPr lang="en-US" dirty="0"/>
              <a:t>In blockchain, it can reduce flexibility and scalability.</a:t>
            </a:r>
            <a:br>
              <a:rPr lang="en-US" dirty="0"/>
            </a:br>
            <a:r>
              <a:rPr lang="en-US" dirty="0"/>
              <a:t>Example: Smart contracts that stop working if one part fails.</a:t>
            </a:r>
            <a:endParaRPr lang="en-CA" dirty="0"/>
          </a:p>
        </p:txBody>
      </p:sp>
      <p:sp>
        <p:nvSpPr>
          <p:cNvPr id="4" name="Content Placeholder 3">
            <a:extLst>
              <a:ext uri="{FF2B5EF4-FFF2-40B4-BE49-F238E27FC236}">
                <a16:creationId xmlns:a16="http://schemas.microsoft.com/office/drawing/2014/main" id="{319C3011-1680-549D-0C1C-66A252599165}"/>
              </a:ext>
            </a:extLst>
          </p:cNvPr>
          <p:cNvSpPr>
            <a:spLocks noGrp="1"/>
          </p:cNvSpPr>
          <p:nvPr>
            <p:ph sz="half" idx="2"/>
          </p:nvPr>
        </p:nvSpPr>
        <p:spPr/>
        <p:txBody>
          <a:bodyPr>
            <a:normAutofit fontScale="92500" lnSpcReduction="20000"/>
          </a:bodyPr>
          <a:lstStyle/>
          <a:p>
            <a:r>
              <a:rPr lang="en-US" b="1" dirty="0"/>
              <a:t>Intermediate:</a:t>
            </a:r>
            <a:r>
              <a:rPr lang="en-US" dirty="0"/>
              <a:t> Tight coupling in blockchain refers to systems where components are heavily dependent on each other. A change in one part directly affects others, reducing flexibility. Blockchains aim for loose coupling via modular design, improving scalability and adaptability.</a:t>
            </a:r>
            <a:endParaRPr lang="en-CA" dirty="0"/>
          </a:p>
        </p:txBody>
      </p:sp>
      <p:pic>
        <p:nvPicPr>
          <p:cNvPr id="5" name="Content Placeholder 4" descr="A diagram of tight coupling&#10;&#10;AI-generated content may be incorrect.">
            <a:extLst>
              <a:ext uri="{FF2B5EF4-FFF2-40B4-BE49-F238E27FC236}">
                <a16:creationId xmlns:a16="http://schemas.microsoft.com/office/drawing/2014/main" id="{DBED996C-F97F-9907-D858-06A2D9247F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9008" y="3865082"/>
            <a:ext cx="3986392" cy="2992918"/>
          </a:xfrm>
          <a:prstGeom prst="rect">
            <a:avLst/>
          </a:prstGeom>
        </p:spPr>
      </p:pic>
    </p:spTree>
    <p:extLst>
      <p:ext uri="{BB962C8B-B14F-4D97-AF65-F5344CB8AC3E}">
        <p14:creationId xmlns:p14="http://schemas.microsoft.com/office/powerpoint/2010/main" val="235244364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5BA32-1A3E-78A8-5E82-997CB4529EE2}"/>
              </a:ext>
            </a:extLst>
          </p:cNvPr>
          <p:cNvSpPr>
            <a:spLocks noGrp="1"/>
          </p:cNvSpPr>
          <p:nvPr>
            <p:ph type="title"/>
          </p:nvPr>
        </p:nvSpPr>
        <p:spPr/>
        <p:txBody>
          <a:bodyPr/>
          <a:lstStyle/>
          <a:p>
            <a:r>
              <a:rPr lang="en-CA" dirty="0"/>
              <a:t>Transaction Block</a:t>
            </a:r>
          </a:p>
        </p:txBody>
      </p:sp>
      <p:sp>
        <p:nvSpPr>
          <p:cNvPr id="3" name="Content Placeholder 2">
            <a:extLst>
              <a:ext uri="{FF2B5EF4-FFF2-40B4-BE49-F238E27FC236}">
                <a16:creationId xmlns:a16="http://schemas.microsoft.com/office/drawing/2014/main" id="{BF04803F-955F-B9ED-11E4-CBBE55E8CCDA}"/>
              </a:ext>
            </a:extLst>
          </p:cNvPr>
          <p:cNvSpPr>
            <a:spLocks noGrp="1"/>
          </p:cNvSpPr>
          <p:nvPr>
            <p:ph sz="half" idx="1"/>
          </p:nvPr>
        </p:nvSpPr>
        <p:spPr/>
        <p:txBody>
          <a:bodyPr/>
          <a:lstStyle/>
          <a:p>
            <a:r>
              <a:rPr lang="en-CA" b="1" dirty="0"/>
              <a:t>Beginner:</a:t>
            </a:r>
            <a:r>
              <a:rPr lang="en-CA" dirty="0"/>
              <a:t/>
            </a:r>
            <a:r>
              <a:rPr lang="en-US" dirty="0"/>
              <a:t>A transaction block is a group of transactions recorded together.</a:t>
            </a:r>
            <a:br>
              <a:rPr lang="en-US" dirty="0"/>
            </a:br>
            <a:r>
              <a:rPr lang="en-US" dirty="0"/>
              <a:t>It’s added to the blockchain after verification.</a:t>
            </a:r>
            <a:br>
              <a:rPr lang="en-US" dirty="0"/>
            </a:br>
            <a:r>
              <a:rPr lang="en-US" dirty="0"/>
              <a:t>Example: Bitcoin adds a block every ~10 minutes.</a:t>
            </a:r>
            <a:endParaRPr lang="en-CA" dirty="0"/>
          </a:p>
        </p:txBody>
      </p:sp>
      <p:sp>
        <p:nvSpPr>
          <p:cNvPr id="4" name="Content Placeholder 3">
            <a:extLst>
              <a:ext uri="{FF2B5EF4-FFF2-40B4-BE49-F238E27FC236}">
                <a16:creationId xmlns:a16="http://schemas.microsoft.com/office/drawing/2014/main" id="{5C92F6D1-79AC-3187-7A96-41BADC52FD2A}"/>
              </a:ext>
            </a:extLst>
          </p:cNvPr>
          <p:cNvSpPr>
            <a:spLocks noGrp="1"/>
          </p:cNvSpPr>
          <p:nvPr>
            <p:ph sz="half" idx="2"/>
          </p:nvPr>
        </p:nvSpPr>
        <p:spPr/>
        <p:txBody>
          <a:bodyPr/>
          <a:lstStyle/>
          <a:p>
            <a:r>
              <a:rPr lang="en-US" b="1" dirty="0"/>
              <a:t>Intermediate:</a:t>
            </a:r>
            <a:r>
              <a:rPr lang="en-US" dirty="0"/>
              <a:t> A transaction block is a batch of validated transactions recorded together on the blockchain. Each block includes a header, timestamp, hash, and nonce. Blocks are linked together, forming the chain. They are central to blockchain immutability and security.</a:t>
            </a:r>
            <a:endParaRPr lang="en-CA" dirty="0"/>
          </a:p>
        </p:txBody>
      </p:sp>
    </p:spTree>
    <p:extLst>
      <p:ext uri="{BB962C8B-B14F-4D97-AF65-F5344CB8AC3E}">
        <p14:creationId xmlns:p14="http://schemas.microsoft.com/office/powerpoint/2010/main" val="20470305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A9D7E-C972-5A84-77DF-F624B70ED24C}"/>
              </a:ext>
            </a:extLst>
          </p:cNvPr>
          <p:cNvSpPr>
            <a:spLocks noGrp="1"/>
          </p:cNvSpPr>
          <p:nvPr>
            <p:ph type="title"/>
          </p:nvPr>
        </p:nvSpPr>
        <p:spPr/>
        <p:txBody>
          <a:bodyPr/>
          <a:lstStyle/>
          <a:p>
            <a:r>
              <a:rPr lang="en-CA" dirty="0"/>
              <a:t>Token Bridge</a:t>
            </a:r>
          </a:p>
        </p:txBody>
      </p:sp>
      <p:sp>
        <p:nvSpPr>
          <p:cNvPr id="3" name="Content Placeholder 2">
            <a:extLst>
              <a:ext uri="{FF2B5EF4-FFF2-40B4-BE49-F238E27FC236}">
                <a16:creationId xmlns:a16="http://schemas.microsoft.com/office/drawing/2014/main" id="{D5028FEC-CF93-3276-1D4F-966767419D59}"/>
              </a:ext>
            </a:extLst>
          </p:cNvPr>
          <p:cNvSpPr>
            <a:spLocks noGrp="1"/>
          </p:cNvSpPr>
          <p:nvPr>
            <p:ph sz="half" idx="1"/>
          </p:nvPr>
        </p:nvSpPr>
        <p:spPr>
          <a:xfrm>
            <a:off x="838200" y="1825625"/>
            <a:ext cx="5181600" cy="1725295"/>
          </a:xfrm>
        </p:spPr>
        <p:txBody>
          <a:bodyPr>
            <a:normAutofit fontScale="77500" lnSpcReduction="20000"/>
          </a:bodyPr>
          <a:lstStyle/>
          <a:p>
            <a:r>
              <a:rPr lang="en-CA" b="1" dirty="0"/>
              <a:t>Beginner:</a:t>
            </a:r>
            <a:r>
              <a:rPr lang="en-CA" dirty="0"/>
              <a:t/>
            </a:r>
            <a:r>
              <a:rPr lang="en-US" dirty="0"/>
              <a:t>A token bridge moves assets between different blockchains.</a:t>
            </a:r>
            <a:br>
              <a:rPr lang="en-US" dirty="0"/>
            </a:br>
            <a:r>
              <a:rPr lang="en-US" dirty="0"/>
              <a:t>It locks tokens on one chain and mints them on another.</a:t>
            </a:r>
            <a:br>
              <a:rPr lang="en-US" dirty="0"/>
            </a:br>
            <a:r>
              <a:rPr lang="en-US" dirty="0"/>
              <a:t>Example: Moving USDC from Ethereum to Polygon.</a:t>
            </a:r>
            <a:endParaRPr lang="en-CA" dirty="0"/>
          </a:p>
        </p:txBody>
      </p:sp>
      <p:sp>
        <p:nvSpPr>
          <p:cNvPr id="4" name="Content Placeholder 3">
            <a:extLst>
              <a:ext uri="{FF2B5EF4-FFF2-40B4-BE49-F238E27FC236}">
                <a16:creationId xmlns:a16="http://schemas.microsoft.com/office/drawing/2014/main" id="{8EBFAC12-E14C-5B0F-A5F8-E1C709B40C51}"/>
              </a:ext>
            </a:extLst>
          </p:cNvPr>
          <p:cNvSpPr>
            <a:spLocks noGrp="1"/>
          </p:cNvSpPr>
          <p:nvPr>
            <p:ph sz="half" idx="2"/>
          </p:nvPr>
        </p:nvSpPr>
        <p:spPr/>
        <p:txBody>
          <a:bodyPr>
            <a:normAutofit fontScale="77500" lnSpcReduction="20000"/>
          </a:bodyPr>
          <a:lstStyle/>
          <a:p>
            <a:r>
              <a:rPr lang="en-US" b="1" dirty="0"/>
              <a:t>Intermediate:</a:t>
            </a:r>
            <a:r>
              <a:rPr lang="en-US" dirty="0"/>
              <a:t> A token bridge allows assets to move between different blockchains while maintaining value equivalence. For example, bridging ETH to Polygon enables cheaper transactions. Bridges enable interoperability but also introduce risks of hacks and vulnerabilities. They are essential for multi-chain ecosystems.</a:t>
            </a:r>
            <a:endParaRPr lang="en-CA" dirty="0"/>
          </a:p>
        </p:txBody>
      </p:sp>
      <p:pic>
        <p:nvPicPr>
          <p:cNvPr id="5" name="Content Placeholder 4" descr="A screen shot of a computer&#10;&#10;AI-generated content may be incorrect.">
            <a:extLst>
              <a:ext uri="{FF2B5EF4-FFF2-40B4-BE49-F238E27FC236}">
                <a16:creationId xmlns:a16="http://schemas.microsoft.com/office/drawing/2014/main" id="{283A9C06-4318-A7F8-8EE3-F262287ECF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560" y="3872770"/>
            <a:ext cx="6144204" cy="2985230"/>
          </a:xfrm>
          <a:prstGeom prst="rect">
            <a:avLst/>
          </a:prstGeom>
        </p:spPr>
      </p:pic>
    </p:spTree>
    <p:extLst>
      <p:ext uri="{BB962C8B-B14F-4D97-AF65-F5344CB8AC3E}">
        <p14:creationId xmlns:p14="http://schemas.microsoft.com/office/powerpoint/2010/main" val="373345144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50D35-7353-EACE-3D63-1997AB84ADDB}"/>
              </a:ext>
            </a:extLst>
          </p:cNvPr>
          <p:cNvSpPr>
            <a:spLocks noGrp="1"/>
          </p:cNvSpPr>
          <p:nvPr>
            <p:ph type="title"/>
          </p:nvPr>
        </p:nvSpPr>
        <p:spPr/>
        <p:txBody>
          <a:bodyPr/>
          <a:lstStyle/>
          <a:p>
            <a:r>
              <a:rPr lang="en-CA" dirty="0"/>
              <a:t>Tangle</a:t>
            </a:r>
          </a:p>
        </p:txBody>
      </p:sp>
      <p:sp>
        <p:nvSpPr>
          <p:cNvPr id="3" name="Content Placeholder 2">
            <a:extLst>
              <a:ext uri="{FF2B5EF4-FFF2-40B4-BE49-F238E27FC236}">
                <a16:creationId xmlns:a16="http://schemas.microsoft.com/office/drawing/2014/main" id="{9ADF71CE-5B9C-A4E8-B48E-27D2A50D9462}"/>
              </a:ext>
            </a:extLst>
          </p:cNvPr>
          <p:cNvSpPr>
            <a:spLocks noGrp="1"/>
          </p:cNvSpPr>
          <p:nvPr>
            <p:ph sz="half" idx="1"/>
          </p:nvPr>
        </p:nvSpPr>
        <p:spPr/>
        <p:txBody>
          <a:bodyPr/>
          <a:lstStyle/>
          <a:p>
            <a:r>
              <a:rPr lang="en-CA" b="1" dirty="0"/>
              <a:t>Beginner:</a:t>
            </a:r>
            <a:r>
              <a:rPr lang="en-CA" dirty="0"/>
              <a:t/>
            </a:r>
            <a:r>
              <a:rPr lang="en-US" dirty="0"/>
              <a:t>The Tangle is IOTA’s blockchain alternative using a DAG (Directed Acyclic Graph).</a:t>
            </a:r>
            <a:br>
              <a:rPr lang="en-US" dirty="0"/>
            </a:br>
            <a:r>
              <a:rPr lang="en-US" dirty="0"/>
              <a:t>It allows feeless transactions and high scalability.</a:t>
            </a:r>
            <a:br>
              <a:rPr lang="en-US" dirty="0"/>
            </a:br>
            <a:r>
              <a:rPr lang="en-US" dirty="0"/>
              <a:t>Example: IoT devices making micro-payments via Tangle.</a:t>
            </a:r>
            <a:endParaRPr lang="en-CA" dirty="0"/>
          </a:p>
        </p:txBody>
      </p:sp>
      <p:sp>
        <p:nvSpPr>
          <p:cNvPr id="4" name="Content Placeholder 3">
            <a:extLst>
              <a:ext uri="{FF2B5EF4-FFF2-40B4-BE49-F238E27FC236}">
                <a16:creationId xmlns:a16="http://schemas.microsoft.com/office/drawing/2014/main" id="{0F65D363-EE65-B1FF-1415-89FE0727DE81}"/>
              </a:ext>
            </a:extLst>
          </p:cNvPr>
          <p:cNvSpPr>
            <a:spLocks noGrp="1"/>
          </p:cNvSpPr>
          <p:nvPr>
            <p:ph sz="half" idx="2"/>
          </p:nvPr>
        </p:nvSpPr>
        <p:spPr/>
        <p:txBody>
          <a:bodyPr/>
          <a:lstStyle/>
          <a:p>
            <a:r>
              <a:rPr lang="en-US" b="1" dirty="0"/>
              <a:t>Intermediate:</a:t>
            </a:r>
            <a:r>
              <a:rPr lang="en-US" dirty="0"/>
              <a:t> The Tangle is a directed acyclic graph (DAG) used by IOTA instead of traditional blockchains. Each new transaction confirms two previous ones, eliminating the need for miners. It enables high scalability and zero-fee transactions. The Tangle is suited for IoT and microtransactions.</a:t>
            </a:r>
            <a:endParaRPr lang="en-CA" dirty="0"/>
          </a:p>
        </p:txBody>
      </p:sp>
      <p:pic>
        <p:nvPicPr>
          <p:cNvPr id="5" name="Content Placeholder 4" descr="A diagram of a blockchain&#10;&#10;AI-generated content may be incorrect.">
            <a:extLst>
              <a:ext uri="{FF2B5EF4-FFF2-40B4-BE49-F238E27FC236}">
                <a16:creationId xmlns:a16="http://schemas.microsoft.com/office/drawing/2014/main" id="{47AAE424-B411-3CD0-365A-120B9B1F2A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4750834"/>
            <a:ext cx="4476766" cy="1911178"/>
          </a:xfrm>
          <a:prstGeom prst="rect">
            <a:avLst/>
          </a:prstGeom>
        </p:spPr>
      </p:pic>
    </p:spTree>
    <p:extLst>
      <p:ext uri="{BB962C8B-B14F-4D97-AF65-F5344CB8AC3E}">
        <p14:creationId xmlns:p14="http://schemas.microsoft.com/office/powerpoint/2010/main" val="17022466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ACC97-42B2-1F92-7E5D-60452ACD5E09}"/>
              </a:ext>
            </a:extLst>
          </p:cNvPr>
          <p:cNvSpPr>
            <a:spLocks noGrp="1"/>
          </p:cNvSpPr>
          <p:nvPr>
            <p:ph type="title"/>
          </p:nvPr>
        </p:nvSpPr>
        <p:spPr/>
        <p:txBody>
          <a:bodyPr/>
          <a:lstStyle/>
          <a:p>
            <a:r>
              <a:rPr lang="en-CA" dirty="0"/>
              <a:t>Tokenization</a:t>
            </a:r>
          </a:p>
        </p:txBody>
      </p:sp>
      <p:sp>
        <p:nvSpPr>
          <p:cNvPr id="3" name="Content Placeholder 2">
            <a:extLst>
              <a:ext uri="{FF2B5EF4-FFF2-40B4-BE49-F238E27FC236}">
                <a16:creationId xmlns:a16="http://schemas.microsoft.com/office/drawing/2014/main" id="{72CBCE42-0237-778C-BC2B-AA0ADF8F37B7}"/>
              </a:ext>
            </a:extLst>
          </p:cNvPr>
          <p:cNvSpPr>
            <a:spLocks noGrp="1"/>
          </p:cNvSpPr>
          <p:nvPr>
            <p:ph sz="half" idx="1"/>
          </p:nvPr>
        </p:nvSpPr>
        <p:spPr/>
        <p:txBody>
          <a:bodyPr>
            <a:normAutofit lnSpcReduction="10000"/>
          </a:bodyPr>
          <a:lstStyle/>
          <a:p>
            <a:r>
              <a:rPr lang="en-CA" b="1" dirty="0"/>
              <a:t>Beginner:</a:t>
            </a:r>
            <a:r>
              <a:rPr lang="en-CA" dirty="0"/>
              <a:t/>
            </a:r>
            <a:r>
              <a:rPr lang="en-US" dirty="0"/>
              <a:t>Tokenization turns assets into digital tokens on a blockchain.</a:t>
            </a:r>
            <a:br>
              <a:rPr lang="en-US" dirty="0"/>
            </a:br>
            <a:r>
              <a:rPr lang="en-US" dirty="0"/>
              <a:t>It can represent real estate, art, or stocks.</a:t>
            </a:r>
            <a:br>
              <a:rPr lang="en-US" dirty="0"/>
            </a:br>
            <a:r>
              <a:rPr lang="en-US" dirty="0"/>
              <a:t>Example: Tokenized ownership of a building.</a:t>
            </a:r>
            <a:endParaRPr lang="en-CA" dirty="0"/>
          </a:p>
        </p:txBody>
      </p:sp>
      <p:sp>
        <p:nvSpPr>
          <p:cNvPr id="4" name="Content Placeholder 3">
            <a:extLst>
              <a:ext uri="{FF2B5EF4-FFF2-40B4-BE49-F238E27FC236}">
                <a16:creationId xmlns:a16="http://schemas.microsoft.com/office/drawing/2014/main" id="{FA3EDE0D-F683-89FF-7A43-0007CFDB95F3}"/>
              </a:ext>
            </a:extLst>
          </p:cNvPr>
          <p:cNvSpPr>
            <a:spLocks noGrp="1"/>
          </p:cNvSpPr>
          <p:nvPr>
            <p:ph sz="half" idx="2"/>
          </p:nvPr>
        </p:nvSpPr>
        <p:spPr/>
        <p:txBody>
          <a:bodyPr>
            <a:normAutofit lnSpcReduction="10000"/>
          </a:bodyPr>
          <a:lstStyle/>
          <a:p>
            <a:r>
              <a:rPr lang="en-US" b="1" dirty="0"/>
              <a:t>Intermediate:</a:t>
            </a:r>
            <a:r>
              <a:rPr lang="en-US" dirty="0"/>
              <a:t> Tokenization is the process of converting real-world assets (like real estate, stocks, or art) into digital tokens on a blockchain. Tokens enable fractional ownership, liquidity, and transparent transfers. Tokenization bridges traditional markets with blockchain innovation. It is a cornerstone of decentralized finance.</a:t>
            </a:r>
            <a:endParaRPr lang="en-CA" dirty="0"/>
          </a:p>
        </p:txBody>
      </p:sp>
      <p:pic>
        <p:nvPicPr>
          <p:cNvPr id="5" name="Content Placeholder 4" descr="A diagram of different types of assets tokenization&#10;&#10;AI-generated content may be incorrect.">
            <a:extLst>
              <a:ext uri="{FF2B5EF4-FFF2-40B4-BE49-F238E27FC236}">
                <a16:creationId xmlns:a16="http://schemas.microsoft.com/office/drawing/2014/main" id="{9F3FF677-5B47-D05A-C77B-E3C14647A4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850" y="4611465"/>
            <a:ext cx="4992299" cy="2246535"/>
          </a:xfrm>
          <a:prstGeom prst="rect">
            <a:avLst/>
          </a:prstGeom>
        </p:spPr>
      </p:pic>
    </p:spTree>
    <p:extLst>
      <p:ext uri="{BB962C8B-B14F-4D97-AF65-F5344CB8AC3E}">
        <p14:creationId xmlns:p14="http://schemas.microsoft.com/office/powerpoint/2010/main" val="180419978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818E6-F5F0-3FB8-12DF-94DE6C42B73A}"/>
              </a:ext>
            </a:extLst>
          </p:cNvPr>
          <p:cNvSpPr>
            <a:spLocks noGrp="1"/>
          </p:cNvSpPr>
          <p:nvPr>
            <p:ph type="title"/>
          </p:nvPr>
        </p:nvSpPr>
        <p:spPr/>
        <p:txBody>
          <a:bodyPr/>
          <a:lstStyle/>
          <a:p>
            <a:r>
              <a:rPr lang="en-CA" dirty="0"/>
              <a:t>Trustless</a:t>
            </a:r>
          </a:p>
        </p:txBody>
      </p:sp>
      <p:sp>
        <p:nvSpPr>
          <p:cNvPr id="3" name="Content Placeholder 2">
            <a:extLst>
              <a:ext uri="{FF2B5EF4-FFF2-40B4-BE49-F238E27FC236}">
                <a16:creationId xmlns:a16="http://schemas.microsoft.com/office/drawing/2014/main" id="{052436C2-E84A-826B-E6E1-BBA5FCA348B2}"/>
              </a:ext>
            </a:extLst>
          </p:cNvPr>
          <p:cNvSpPr>
            <a:spLocks noGrp="1"/>
          </p:cNvSpPr>
          <p:nvPr>
            <p:ph sz="half" idx="1"/>
          </p:nvPr>
        </p:nvSpPr>
        <p:spPr>
          <a:xfrm>
            <a:off x="838200" y="1825625"/>
            <a:ext cx="5593080" cy="2212975"/>
          </a:xfrm>
        </p:spPr>
        <p:txBody>
          <a:bodyPr>
            <a:normAutofit fontScale="92500" lnSpcReduction="20000"/>
          </a:bodyPr>
          <a:lstStyle/>
          <a:p>
            <a:r>
              <a:rPr lang="en-CA" b="1" dirty="0"/>
              <a:t>Beginner:</a:t>
            </a:r>
            <a:r>
              <a:rPr lang="en-CA" dirty="0"/>
              <a:t/>
            </a:r>
            <a:r>
              <a:rPr lang="en-US" dirty="0"/>
              <a:t>Trustless means no one needs to trust each other to transact.</a:t>
            </a:r>
            <a:br>
              <a:rPr lang="en-US" dirty="0"/>
            </a:br>
            <a:r>
              <a:rPr lang="en-US" dirty="0"/>
              <a:t>The blockchain ensures fairness automatically.</a:t>
            </a:r>
            <a:br>
              <a:rPr lang="en-US" dirty="0"/>
            </a:br>
            <a:r>
              <a:rPr lang="en-US" dirty="0"/>
              <a:t>Example: Sending BTC without knowing the receiver.</a:t>
            </a:r>
          </a:p>
          <a:p>
            <a:endParaRPr lang="en-CA" dirty="0"/>
          </a:p>
        </p:txBody>
      </p:sp>
      <p:sp>
        <p:nvSpPr>
          <p:cNvPr id="4" name="Content Placeholder 3">
            <a:extLst>
              <a:ext uri="{FF2B5EF4-FFF2-40B4-BE49-F238E27FC236}">
                <a16:creationId xmlns:a16="http://schemas.microsoft.com/office/drawing/2014/main" id="{5DB36C8D-7ED9-DF77-283D-7AF211F85A86}"/>
              </a:ext>
            </a:extLst>
          </p:cNvPr>
          <p:cNvSpPr>
            <a:spLocks noGrp="1"/>
          </p:cNvSpPr>
          <p:nvPr>
            <p:ph sz="half" idx="2"/>
          </p:nvPr>
        </p:nvSpPr>
        <p:spPr/>
        <p:txBody>
          <a:bodyPr>
            <a:normAutofit fontScale="92500" lnSpcReduction="20000"/>
          </a:bodyPr>
          <a:lstStyle/>
          <a:p>
            <a:r>
              <a:rPr lang="en-US" b="1" dirty="0"/>
              <a:t>Intermediate:</a:t>
            </a:r>
            <a:r>
              <a:rPr lang="en-US" dirty="0"/>
              <a:t> Trustless systems do not require participants to trust each other or a central authority. Instead, they rely on cryptographic proofs and consensus. Blockchain achieves </a:t>
            </a:r>
            <a:r>
              <a:rPr lang="en-US" dirty="0" err="1"/>
              <a:t>trustlessness</a:t>
            </a:r>
            <a:r>
              <a:rPr lang="en-US" dirty="0"/>
              <a:t> by making rules transparent and enforceable by code. Trustless design enhances fairness and reduces corruption.</a:t>
            </a:r>
            <a:endParaRPr lang="en-CA" dirty="0"/>
          </a:p>
        </p:txBody>
      </p:sp>
      <p:pic>
        <p:nvPicPr>
          <p:cNvPr id="5" name="Picture 4" descr="A diagram of a blockchain&#10;&#10;AI-generated content may be incorrect.">
            <a:extLst>
              <a:ext uri="{FF2B5EF4-FFF2-40B4-BE49-F238E27FC236}">
                <a16:creationId xmlns:a16="http://schemas.microsoft.com/office/drawing/2014/main" id="{466A446A-6C62-88CD-3E02-834DE75B06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175" y="3841558"/>
            <a:ext cx="4218306" cy="3016442"/>
          </a:xfrm>
          <a:prstGeom prst="rect">
            <a:avLst/>
          </a:prstGeom>
        </p:spPr>
      </p:pic>
    </p:spTree>
    <p:extLst>
      <p:ext uri="{BB962C8B-B14F-4D97-AF65-F5344CB8AC3E}">
        <p14:creationId xmlns:p14="http://schemas.microsoft.com/office/powerpoint/2010/main" val="105197221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BD490-384C-C62B-5660-6817FC05539B}"/>
              </a:ext>
            </a:extLst>
          </p:cNvPr>
          <p:cNvSpPr>
            <a:spLocks noGrp="1"/>
          </p:cNvSpPr>
          <p:nvPr>
            <p:ph type="title"/>
          </p:nvPr>
        </p:nvSpPr>
        <p:spPr/>
        <p:txBody>
          <a:bodyPr/>
          <a:lstStyle/>
          <a:p>
            <a:r>
              <a:rPr lang="en-CA" dirty="0"/>
              <a:t>Turing Complete</a:t>
            </a:r>
          </a:p>
        </p:txBody>
      </p:sp>
      <p:sp>
        <p:nvSpPr>
          <p:cNvPr id="3" name="Content Placeholder 2">
            <a:extLst>
              <a:ext uri="{FF2B5EF4-FFF2-40B4-BE49-F238E27FC236}">
                <a16:creationId xmlns:a16="http://schemas.microsoft.com/office/drawing/2014/main" id="{6BC1F763-D4C8-4950-4BE7-ACA42BD7C50E}"/>
              </a:ext>
            </a:extLst>
          </p:cNvPr>
          <p:cNvSpPr>
            <a:spLocks noGrp="1"/>
          </p:cNvSpPr>
          <p:nvPr>
            <p:ph sz="half" idx="1"/>
          </p:nvPr>
        </p:nvSpPr>
        <p:spPr/>
        <p:txBody>
          <a:bodyPr>
            <a:normAutofit lnSpcReduction="10000"/>
          </a:bodyPr>
          <a:lstStyle/>
          <a:p>
            <a:r>
              <a:rPr lang="en-CA" b="1" dirty="0"/>
              <a:t>Beginner:</a:t>
            </a:r>
            <a:r>
              <a:rPr lang="en-CA" dirty="0"/>
              <a:t/>
            </a:r>
            <a:r>
              <a:rPr lang="en-US" dirty="0"/>
              <a:t>Turing complete means a system can run any computable program.</a:t>
            </a:r>
            <a:br>
              <a:rPr lang="en-US" dirty="0"/>
            </a:br>
            <a:r>
              <a:rPr lang="en-US" dirty="0"/>
              <a:t>Ethereum’s EVM is Turing complete.</a:t>
            </a:r>
            <a:br>
              <a:rPr lang="en-US" dirty="0"/>
            </a:br>
            <a:r>
              <a:rPr lang="en-US" dirty="0"/>
              <a:t>Example: Writing complex smart contracts for DeFi apps.</a:t>
            </a:r>
            <a:endParaRPr lang="en-CA" dirty="0"/>
          </a:p>
        </p:txBody>
      </p:sp>
      <p:sp>
        <p:nvSpPr>
          <p:cNvPr id="4" name="Content Placeholder 3">
            <a:extLst>
              <a:ext uri="{FF2B5EF4-FFF2-40B4-BE49-F238E27FC236}">
                <a16:creationId xmlns:a16="http://schemas.microsoft.com/office/drawing/2014/main" id="{51BC3764-1FC6-FA80-1291-A4EC702EAE5C}"/>
              </a:ext>
            </a:extLst>
          </p:cNvPr>
          <p:cNvSpPr>
            <a:spLocks noGrp="1"/>
          </p:cNvSpPr>
          <p:nvPr>
            <p:ph sz="half" idx="2"/>
          </p:nvPr>
        </p:nvSpPr>
        <p:spPr/>
        <p:txBody>
          <a:bodyPr>
            <a:normAutofit lnSpcReduction="10000"/>
          </a:bodyPr>
          <a:lstStyle/>
          <a:p>
            <a:r>
              <a:rPr lang="en-US" b="1" dirty="0"/>
              <a:t>Intermediate:</a:t>
            </a:r>
            <a:r>
              <a:rPr lang="en-US" dirty="0"/>
              <a:t> A system is Turing Complete if it can execute any computation given enough resources. Ethereum’s smart contracts are Turing Complete, enabling complex </a:t>
            </a:r>
            <a:r>
              <a:rPr lang="en-US" dirty="0" err="1"/>
              <a:t>dApps</a:t>
            </a:r>
            <a:r>
              <a:rPr lang="en-US" dirty="0"/>
              <a:t>. This flexibility comes with risks of infinite loops and high gas usage. Turing completeness expands blockchain use cases beyond payments.</a:t>
            </a:r>
            <a:endParaRPr lang="en-CA" dirty="0"/>
          </a:p>
        </p:txBody>
      </p:sp>
      <p:pic>
        <p:nvPicPr>
          <p:cNvPr id="5" name="Picture 4" descr="A diagram of a diagram&#10;&#10;AI-generated content may be incorrect.">
            <a:extLst>
              <a:ext uri="{FF2B5EF4-FFF2-40B4-BE49-F238E27FC236}">
                <a16:creationId xmlns:a16="http://schemas.microsoft.com/office/drawing/2014/main" id="{A612F29F-DECF-05D7-16A8-08D5DD7038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5379" y="4467019"/>
            <a:ext cx="4107241" cy="2187160"/>
          </a:xfrm>
          <a:prstGeom prst="rect">
            <a:avLst/>
          </a:prstGeom>
        </p:spPr>
      </p:pic>
    </p:spTree>
    <p:extLst>
      <p:ext uri="{BB962C8B-B14F-4D97-AF65-F5344CB8AC3E}">
        <p14:creationId xmlns:p14="http://schemas.microsoft.com/office/powerpoint/2010/main" val="24633702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EBD5D-CB06-224D-D249-F31C2F10D9CD}"/>
              </a:ext>
            </a:extLst>
          </p:cNvPr>
          <p:cNvSpPr>
            <a:spLocks noGrp="1"/>
          </p:cNvSpPr>
          <p:nvPr>
            <p:ph type="title"/>
          </p:nvPr>
        </p:nvSpPr>
        <p:spPr/>
        <p:txBody>
          <a:bodyPr/>
          <a:lstStyle/>
          <a:p>
            <a:r>
              <a:rPr lang="en-CA" dirty="0"/>
              <a:t>Timestamping</a:t>
            </a:r>
          </a:p>
        </p:txBody>
      </p:sp>
      <p:sp>
        <p:nvSpPr>
          <p:cNvPr id="3" name="Content Placeholder 2">
            <a:extLst>
              <a:ext uri="{FF2B5EF4-FFF2-40B4-BE49-F238E27FC236}">
                <a16:creationId xmlns:a16="http://schemas.microsoft.com/office/drawing/2014/main" id="{6F941A5C-7E20-D40E-8EEE-2BD21A908411}"/>
              </a:ext>
            </a:extLst>
          </p:cNvPr>
          <p:cNvSpPr>
            <a:spLocks noGrp="1"/>
          </p:cNvSpPr>
          <p:nvPr>
            <p:ph sz="half" idx="1"/>
          </p:nvPr>
        </p:nvSpPr>
        <p:spPr>
          <a:xfrm>
            <a:off x="838200" y="1825625"/>
            <a:ext cx="5440680" cy="1755775"/>
          </a:xfrm>
        </p:spPr>
        <p:txBody>
          <a:bodyPr>
            <a:normAutofit fontScale="77500" lnSpcReduction="20000"/>
          </a:bodyPr>
          <a:lstStyle/>
          <a:p>
            <a:r>
              <a:rPr lang="en-CA" b="1" dirty="0"/>
              <a:t>Beginner:</a:t>
            </a:r>
            <a:r>
              <a:rPr lang="en-CA" dirty="0"/>
              <a:t/>
            </a:r>
            <a:r>
              <a:rPr lang="en-US" dirty="0"/>
              <a:t>Timestamping records the exact time data is added to the blockchain.</a:t>
            </a:r>
            <a:br>
              <a:rPr lang="en-US" dirty="0"/>
            </a:br>
            <a:r>
              <a:rPr lang="en-US" dirty="0"/>
              <a:t>It proves when a transaction happened.</a:t>
            </a:r>
            <a:br>
              <a:rPr lang="en-US" dirty="0"/>
            </a:br>
            <a:r>
              <a:rPr lang="en-US" dirty="0"/>
              <a:t>Example: Proving authorship of a document.</a:t>
            </a:r>
            <a:endParaRPr lang="en-CA" dirty="0"/>
          </a:p>
        </p:txBody>
      </p:sp>
      <p:sp>
        <p:nvSpPr>
          <p:cNvPr id="4" name="Content Placeholder 3">
            <a:extLst>
              <a:ext uri="{FF2B5EF4-FFF2-40B4-BE49-F238E27FC236}">
                <a16:creationId xmlns:a16="http://schemas.microsoft.com/office/drawing/2014/main" id="{27B9461E-2D60-0042-A8C5-35E30044A16B}"/>
              </a:ext>
            </a:extLst>
          </p:cNvPr>
          <p:cNvSpPr>
            <a:spLocks noGrp="1"/>
          </p:cNvSpPr>
          <p:nvPr>
            <p:ph sz="half" idx="2"/>
          </p:nvPr>
        </p:nvSpPr>
        <p:spPr/>
        <p:txBody>
          <a:bodyPr>
            <a:normAutofit fontScale="77500" lnSpcReduction="20000"/>
          </a:bodyPr>
          <a:lstStyle/>
          <a:p>
            <a:r>
              <a:rPr lang="en-US" b="1" dirty="0"/>
              <a:t>Intermediate:</a:t>
            </a:r>
            <a:r>
              <a:rPr lang="en-US" dirty="0"/>
              <a:t> Timestamping is the process of recording the exact time a transaction or block was created. It ensures chronological order and prevents double spending. In Bitcoin, timestamps are part of block headers. Timestamping provides immutability and trust in blockchain histories.</a:t>
            </a:r>
            <a:endParaRPr lang="en-CA" dirty="0"/>
          </a:p>
        </p:txBody>
      </p:sp>
      <p:pic>
        <p:nvPicPr>
          <p:cNvPr id="5" name="Content Placeholder 4" descr="A diagram of applications of blockchain&#10;&#10;AI-generated content may be incorrect.">
            <a:extLst>
              <a:ext uri="{FF2B5EF4-FFF2-40B4-BE49-F238E27FC236}">
                <a16:creationId xmlns:a16="http://schemas.microsoft.com/office/drawing/2014/main" id="{DA2F9E1A-A3B2-5251-699B-2BD86B6647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627120"/>
            <a:ext cx="4968240" cy="2629200"/>
          </a:xfrm>
          <a:prstGeom prst="rect">
            <a:avLst/>
          </a:prstGeom>
        </p:spPr>
      </p:pic>
    </p:spTree>
    <p:extLst>
      <p:ext uri="{BB962C8B-B14F-4D97-AF65-F5344CB8AC3E}">
        <p14:creationId xmlns:p14="http://schemas.microsoft.com/office/powerpoint/2010/main" val="389137299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B57A1-2356-9492-333A-047326C63543}"/>
              </a:ext>
            </a:extLst>
          </p:cNvPr>
          <p:cNvSpPr>
            <a:spLocks noGrp="1"/>
          </p:cNvSpPr>
          <p:nvPr>
            <p:ph type="title"/>
          </p:nvPr>
        </p:nvSpPr>
        <p:spPr/>
        <p:txBody>
          <a:bodyPr/>
          <a:lstStyle/>
          <a:p>
            <a:r>
              <a:rPr lang="en-CA" dirty="0"/>
              <a:t>Tamper-Proof Ledger</a:t>
            </a:r>
          </a:p>
        </p:txBody>
      </p:sp>
      <p:sp>
        <p:nvSpPr>
          <p:cNvPr id="3" name="Content Placeholder 2">
            <a:extLst>
              <a:ext uri="{FF2B5EF4-FFF2-40B4-BE49-F238E27FC236}">
                <a16:creationId xmlns:a16="http://schemas.microsoft.com/office/drawing/2014/main" id="{0D8DC279-4D83-8BC2-B11E-B32991EB369C}"/>
              </a:ext>
            </a:extLst>
          </p:cNvPr>
          <p:cNvSpPr>
            <a:spLocks noGrp="1"/>
          </p:cNvSpPr>
          <p:nvPr>
            <p:ph sz="half" idx="1"/>
          </p:nvPr>
        </p:nvSpPr>
        <p:spPr/>
        <p:txBody>
          <a:bodyPr/>
          <a:lstStyle/>
          <a:p>
            <a:r>
              <a:rPr lang="en-CA" b="1" dirty="0"/>
              <a:t>Beginner:</a:t>
            </a:r>
            <a:r>
              <a:rPr lang="en-CA" dirty="0"/>
              <a:t/>
            </a:r>
            <a:r>
              <a:rPr lang="en-US" dirty="0"/>
              <a:t>A tamper-proof ledger can’t be changed once data is recorded.</a:t>
            </a:r>
            <a:br>
              <a:rPr lang="en-US" dirty="0"/>
            </a:br>
            <a:r>
              <a:rPr lang="en-US" dirty="0"/>
              <a:t>Blockchain ensures this with cryptographic security.</a:t>
            </a:r>
            <a:br>
              <a:rPr lang="en-US" dirty="0"/>
            </a:br>
            <a:r>
              <a:rPr lang="en-US" dirty="0"/>
              <a:t>Example: Bitcoin’s transaction history.</a:t>
            </a:r>
            <a:endParaRPr lang="en-CA" dirty="0"/>
          </a:p>
        </p:txBody>
      </p:sp>
      <p:sp>
        <p:nvSpPr>
          <p:cNvPr id="4" name="Content Placeholder 3">
            <a:extLst>
              <a:ext uri="{FF2B5EF4-FFF2-40B4-BE49-F238E27FC236}">
                <a16:creationId xmlns:a16="http://schemas.microsoft.com/office/drawing/2014/main" id="{0015EE14-2B90-56C8-070B-9CE7525B9FD5}"/>
              </a:ext>
            </a:extLst>
          </p:cNvPr>
          <p:cNvSpPr>
            <a:spLocks noGrp="1"/>
          </p:cNvSpPr>
          <p:nvPr>
            <p:ph sz="half" idx="2"/>
          </p:nvPr>
        </p:nvSpPr>
        <p:spPr/>
        <p:txBody>
          <a:bodyPr/>
          <a:lstStyle/>
          <a:p>
            <a:r>
              <a:rPr lang="en-US" b="1" dirty="0"/>
              <a:t>Intermediate:</a:t>
            </a:r>
            <a:r>
              <a:rPr lang="en-US" dirty="0"/>
              <a:t> A tamper-proof ledger is a blockchain’s immutable record where past data cannot be altered. Cryptographic hashing and consensus prevent retroactive changes. This ensures trust, accountability, and transparency. It is essential for industries like finance, supply chain, and healthcare.</a:t>
            </a:r>
            <a:endParaRPr lang="en-CA" dirty="0"/>
          </a:p>
        </p:txBody>
      </p:sp>
      <p:pic>
        <p:nvPicPr>
          <p:cNvPr id="5" name="Picture 4" descr="A diagram of a large file&#10;&#10;AI-generated content may be incorrect.">
            <a:extLst>
              <a:ext uri="{FF2B5EF4-FFF2-40B4-BE49-F238E27FC236}">
                <a16:creationId xmlns:a16="http://schemas.microsoft.com/office/drawing/2014/main" id="{5B45838B-DE3F-CBB9-043E-F91DA7CE73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4658361"/>
            <a:ext cx="4625917" cy="1982536"/>
          </a:xfrm>
          <a:prstGeom prst="rect">
            <a:avLst/>
          </a:prstGeom>
        </p:spPr>
      </p:pic>
    </p:spTree>
    <p:extLst>
      <p:ext uri="{BB962C8B-B14F-4D97-AF65-F5344CB8AC3E}">
        <p14:creationId xmlns:p14="http://schemas.microsoft.com/office/powerpoint/2010/main" val="112925841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BD189-F751-52B1-DABB-3228AAC241B8}"/>
              </a:ext>
            </a:extLst>
          </p:cNvPr>
          <p:cNvSpPr>
            <a:spLocks noGrp="1"/>
          </p:cNvSpPr>
          <p:nvPr>
            <p:ph type="title"/>
          </p:nvPr>
        </p:nvSpPr>
        <p:spPr/>
        <p:txBody>
          <a:bodyPr/>
          <a:lstStyle/>
          <a:p>
            <a:r>
              <a:rPr lang="en-CA" dirty="0"/>
              <a:t>Two-Factor Authentication (2FA)</a:t>
            </a:r>
          </a:p>
        </p:txBody>
      </p:sp>
      <p:sp>
        <p:nvSpPr>
          <p:cNvPr id="3" name="Content Placeholder 2">
            <a:extLst>
              <a:ext uri="{FF2B5EF4-FFF2-40B4-BE49-F238E27FC236}">
                <a16:creationId xmlns:a16="http://schemas.microsoft.com/office/drawing/2014/main" id="{072E349C-85DA-E300-40CB-ABF7A0150483}"/>
              </a:ext>
            </a:extLst>
          </p:cNvPr>
          <p:cNvSpPr>
            <a:spLocks noGrp="1"/>
          </p:cNvSpPr>
          <p:nvPr>
            <p:ph sz="half" idx="1"/>
          </p:nvPr>
        </p:nvSpPr>
        <p:spPr>
          <a:xfrm>
            <a:off x="838200" y="1825625"/>
            <a:ext cx="5334000" cy="2228215"/>
          </a:xfrm>
        </p:spPr>
        <p:txBody>
          <a:bodyPr>
            <a:normAutofit fontScale="92500" lnSpcReduction="20000"/>
          </a:bodyPr>
          <a:lstStyle/>
          <a:p>
            <a:r>
              <a:rPr lang="en-CA" b="1" dirty="0"/>
              <a:t>Beginner:</a:t>
            </a:r>
            <a:r>
              <a:rPr lang="en-CA" dirty="0"/>
              <a:t/>
            </a:r>
            <a:r>
              <a:rPr lang="en-US" dirty="0"/>
              <a:t>2FA adds a second security step to logins or transactions.</a:t>
            </a:r>
            <a:br>
              <a:rPr lang="en-US" dirty="0"/>
            </a:br>
            <a:r>
              <a:rPr lang="en-US" dirty="0"/>
              <a:t>It usually combines a password with a code or device.</a:t>
            </a:r>
            <a:br>
              <a:rPr lang="en-US" dirty="0"/>
            </a:br>
            <a:r>
              <a:rPr lang="en-US" dirty="0"/>
              <a:t>Example: Entering a one-time code from Google Authenticator.</a:t>
            </a:r>
            <a:endParaRPr lang="en-CA" dirty="0"/>
          </a:p>
        </p:txBody>
      </p:sp>
      <p:sp>
        <p:nvSpPr>
          <p:cNvPr id="4" name="Content Placeholder 3">
            <a:extLst>
              <a:ext uri="{FF2B5EF4-FFF2-40B4-BE49-F238E27FC236}">
                <a16:creationId xmlns:a16="http://schemas.microsoft.com/office/drawing/2014/main" id="{F2878BAD-4CCB-361D-BAB6-FCED04B07139}"/>
              </a:ext>
            </a:extLst>
          </p:cNvPr>
          <p:cNvSpPr>
            <a:spLocks noGrp="1"/>
          </p:cNvSpPr>
          <p:nvPr>
            <p:ph sz="half" idx="2"/>
          </p:nvPr>
        </p:nvSpPr>
        <p:spPr/>
        <p:txBody>
          <a:bodyPr>
            <a:normAutofit fontScale="92500" lnSpcReduction="20000"/>
          </a:bodyPr>
          <a:lstStyle/>
          <a:p>
            <a:r>
              <a:rPr lang="en-US" b="1" dirty="0"/>
              <a:t>Intermediate:</a:t>
            </a:r>
            <a:r>
              <a:rPr lang="en-US" dirty="0"/>
              <a:t> 2FA is a security method requiring two independent verification steps to access accounts. It often combines something you know (password) with something you have (phone code) or something you are (biometrics). In blockchain wallets, 2FA reduces risks of unauthorized access.</a:t>
            </a:r>
            <a:endParaRPr lang="en-CA" dirty="0"/>
          </a:p>
        </p:txBody>
      </p:sp>
      <p:pic>
        <p:nvPicPr>
          <p:cNvPr id="5" name="Picture 4" descr="A diagram of a blockchain network&#10;&#10;AI-generated content may be incorrect.">
            <a:extLst>
              <a:ext uri="{FF2B5EF4-FFF2-40B4-BE49-F238E27FC236}">
                <a16:creationId xmlns:a16="http://schemas.microsoft.com/office/drawing/2014/main" id="{554B5F1F-2EBC-D46B-E342-8FF865E24F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803472"/>
            <a:ext cx="4770120" cy="2689403"/>
          </a:xfrm>
          <a:prstGeom prst="rect">
            <a:avLst/>
          </a:prstGeom>
        </p:spPr>
      </p:pic>
    </p:spTree>
    <p:extLst>
      <p:ext uri="{BB962C8B-B14F-4D97-AF65-F5344CB8AC3E}">
        <p14:creationId xmlns:p14="http://schemas.microsoft.com/office/powerpoint/2010/main" val="857890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ECAA-8283-B002-8EA9-B1EFE3430CFE}"/>
              </a:ext>
            </a:extLst>
          </p:cNvPr>
          <p:cNvSpPr>
            <a:spLocks noGrp="1"/>
          </p:cNvSpPr>
          <p:nvPr>
            <p:ph type="title"/>
          </p:nvPr>
        </p:nvSpPr>
        <p:spPr/>
        <p:txBody>
          <a:bodyPr/>
          <a:lstStyle/>
          <a:p>
            <a:r>
              <a:rPr lang="en-CA" b="1" dirty="0"/>
              <a:t>Blocks</a:t>
            </a:r>
            <a:endParaRPr lang="en-CA" dirty="0"/>
          </a:p>
        </p:txBody>
      </p:sp>
      <p:sp>
        <p:nvSpPr>
          <p:cNvPr id="3" name="Content Placeholder 2">
            <a:extLst>
              <a:ext uri="{FF2B5EF4-FFF2-40B4-BE49-F238E27FC236}">
                <a16:creationId xmlns:a16="http://schemas.microsoft.com/office/drawing/2014/main" id="{F2079BC2-8745-5461-9CBE-F8E1ACB37972}"/>
              </a:ext>
            </a:extLst>
          </p:cNvPr>
          <p:cNvSpPr>
            <a:spLocks noGrp="1"/>
          </p:cNvSpPr>
          <p:nvPr>
            <p:ph sz="half" idx="1"/>
          </p:nvPr>
        </p:nvSpPr>
        <p:spPr/>
        <p:txBody>
          <a:bodyPr>
            <a:normAutofit fontScale="85000" lnSpcReduction="10000"/>
          </a:bodyPr>
          <a:lstStyle/>
          <a:p>
            <a:r>
              <a:rPr lang="en-CA" b="1" dirty="0"/>
              <a:t>Beginner:</a:t>
            </a:r>
            <a:r>
              <a:rPr lang="en-CA" dirty="0"/>
              <a:t/>
            </a:r>
            <a:r>
              <a:rPr lang="en-US" dirty="0"/>
              <a:t>Data structures containing transaction records, timestamps, and a link to the previous block.</a:t>
            </a:r>
            <a:br>
              <a:rPr lang="en-US" dirty="0"/>
            </a:br>
            <a:r>
              <a:rPr lang="en-US" dirty="0"/>
              <a:t>Blocks are chained together to form the blockchain.</a:t>
            </a:r>
            <a:br>
              <a:rPr lang="en-US" dirty="0"/>
            </a:br>
            <a:r>
              <a:rPr lang="en-US" dirty="0"/>
              <a:t>They are validated and added by miners or validators.</a:t>
            </a:r>
            <a:endParaRPr lang="en-CA" dirty="0"/>
          </a:p>
        </p:txBody>
      </p:sp>
      <p:sp>
        <p:nvSpPr>
          <p:cNvPr id="4" name="Content Placeholder 3">
            <a:extLst>
              <a:ext uri="{FF2B5EF4-FFF2-40B4-BE49-F238E27FC236}">
                <a16:creationId xmlns:a16="http://schemas.microsoft.com/office/drawing/2014/main" id="{2BB9FF7D-7A9E-9850-60F0-8210DE983C13}"/>
              </a:ext>
            </a:extLst>
          </p:cNvPr>
          <p:cNvSpPr>
            <a:spLocks noGrp="1"/>
          </p:cNvSpPr>
          <p:nvPr>
            <p:ph sz="half" idx="2"/>
          </p:nvPr>
        </p:nvSpPr>
        <p:spPr/>
        <p:txBody>
          <a:bodyPr>
            <a:normAutofit fontScale="85000" lnSpcReduction="10000"/>
          </a:bodyPr>
          <a:lstStyle/>
          <a:p>
            <a:r>
              <a:rPr lang="en-US" b="1" dirty="0"/>
              <a:t>Intermediate:</a:t>
            </a:r>
            <a:br>
              <a:rPr lang="en-US" dirty="0"/>
            </a:br>
            <a:r>
              <a:rPr lang="en-US" dirty="0"/>
              <a:t>Blocks are fundamental data structures in a blockchain, composed of a header, a list of validated transactions, and a hash linking to the previous block. The header typically includes metadata like the timestamp, version, nonce, and Merkle root—enabling efficient verification and immutability. As each new block is appended, it forms a tamper-evident ledger, with altering any transaction requiring redoing every subsequent block. </a:t>
            </a:r>
            <a:endParaRPr lang="en-CA" dirty="0"/>
          </a:p>
        </p:txBody>
      </p:sp>
      <p:pic>
        <p:nvPicPr>
          <p:cNvPr id="5" name="Content Placeholder 4" descr="A diagram of a block chain&#10;&#10;AI-generated content may be incorrect.">
            <a:extLst>
              <a:ext uri="{FF2B5EF4-FFF2-40B4-BE49-F238E27FC236}">
                <a16:creationId xmlns:a16="http://schemas.microsoft.com/office/drawing/2014/main" id="{B66E0E6F-1E7C-A568-66C8-3341358389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0708" y="4158658"/>
            <a:ext cx="3043452" cy="2153242"/>
          </a:xfrm>
          <a:prstGeom prst="rect">
            <a:avLst/>
          </a:prstGeom>
        </p:spPr>
      </p:pic>
    </p:spTree>
    <p:extLst>
      <p:ext uri="{BB962C8B-B14F-4D97-AF65-F5344CB8AC3E}">
        <p14:creationId xmlns:p14="http://schemas.microsoft.com/office/powerpoint/2010/main" val="15259520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9097A-E984-C418-6ABD-5913D68922F7}"/>
              </a:ext>
            </a:extLst>
          </p:cNvPr>
          <p:cNvSpPr>
            <a:spLocks noGrp="1"/>
          </p:cNvSpPr>
          <p:nvPr>
            <p:ph type="title"/>
          </p:nvPr>
        </p:nvSpPr>
        <p:spPr/>
        <p:txBody>
          <a:bodyPr/>
          <a:lstStyle/>
          <a:p>
            <a:r>
              <a:rPr lang="en-CA" dirty="0"/>
              <a:t>UTXO (Unspent Transaction Output)</a:t>
            </a:r>
          </a:p>
        </p:txBody>
      </p:sp>
      <p:sp>
        <p:nvSpPr>
          <p:cNvPr id="3" name="Content Placeholder 2">
            <a:extLst>
              <a:ext uri="{FF2B5EF4-FFF2-40B4-BE49-F238E27FC236}">
                <a16:creationId xmlns:a16="http://schemas.microsoft.com/office/drawing/2014/main" id="{A03C9306-4473-A793-06AD-588FAB6EF09C}"/>
              </a:ext>
            </a:extLst>
          </p:cNvPr>
          <p:cNvSpPr>
            <a:spLocks noGrp="1"/>
          </p:cNvSpPr>
          <p:nvPr>
            <p:ph sz="half" idx="1"/>
          </p:nvPr>
        </p:nvSpPr>
        <p:spPr>
          <a:xfrm>
            <a:off x="838200" y="1825625"/>
            <a:ext cx="5684520" cy="1953895"/>
          </a:xfrm>
        </p:spPr>
        <p:txBody>
          <a:bodyPr>
            <a:normAutofit lnSpcReduction="10000"/>
          </a:bodyPr>
          <a:lstStyle/>
          <a:p>
            <a:r>
              <a:rPr lang="en-CA" b="1" dirty="0"/>
              <a:t>Beginner:</a:t>
            </a:r>
            <a:r>
              <a:rPr lang="en-CA" dirty="0"/>
              <a:t/>
            </a:r>
            <a:r>
              <a:rPr lang="en-US" dirty="0"/>
              <a:t>UTXO is the amount of crypto left after a transaction.</a:t>
            </a:r>
            <a:br>
              <a:rPr lang="en-US" dirty="0"/>
            </a:br>
            <a:r>
              <a:rPr lang="en-US" dirty="0"/>
              <a:t>It works like change from a purchase.</a:t>
            </a:r>
            <a:br>
              <a:rPr lang="en-US" dirty="0"/>
            </a:br>
            <a:r>
              <a:rPr lang="en-US" dirty="0"/>
              <a:t>Example: Bitcoin wallets track UTXOs to know your balance.</a:t>
            </a:r>
            <a:endParaRPr lang="en-CA" dirty="0"/>
          </a:p>
        </p:txBody>
      </p:sp>
      <p:sp>
        <p:nvSpPr>
          <p:cNvPr id="4" name="Content Placeholder 3">
            <a:extLst>
              <a:ext uri="{FF2B5EF4-FFF2-40B4-BE49-F238E27FC236}">
                <a16:creationId xmlns:a16="http://schemas.microsoft.com/office/drawing/2014/main" id="{4A5E747A-07F2-C73A-1ACC-C60081AD7B3C}"/>
              </a:ext>
            </a:extLst>
          </p:cNvPr>
          <p:cNvSpPr>
            <a:spLocks noGrp="1"/>
          </p:cNvSpPr>
          <p:nvPr>
            <p:ph sz="half" idx="2"/>
          </p:nvPr>
        </p:nvSpPr>
        <p:spPr/>
        <p:txBody>
          <a:bodyPr>
            <a:normAutofit lnSpcReduction="10000"/>
          </a:bodyPr>
          <a:lstStyle/>
          <a:p>
            <a:r>
              <a:rPr lang="en-US" b="1" dirty="0"/>
              <a:t>Intermediate:</a:t>
            </a:r>
            <a:r>
              <a:rPr lang="en-US" dirty="0"/>
              <a:t> UTXO is the accounting model used in Bitcoin and similar blockchains. Each transaction consumes existing UTXOs and creates new ones. Unlike account models, UTXOs track spendable outputs directly. They provide security and parallelism but are harder to program compared to Ethereum’s account model.</a:t>
            </a:r>
            <a:endParaRPr lang="en-CA" dirty="0"/>
          </a:p>
        </p:txBody>
      </p:sp>
      <p:pic>
        <p:nvPicPr>
          <p:cNvPr id="5" name="Content Placeholder 4" descr="A diagram of a network&#10;&#10;AI-generated content may be incorrect.">
            <a:extLst>
              <a:ext uri="{FF2B5EF4-FFF2-40B4-BE49-F238E27FC236}">
                <a16:creationId xmlns:a16="http://schemas.microsoft.com/office/drawing/2014/main" id="{515FC20B-8923-B21B-185B-A9C6280FB3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760" y="3947885"/>
            <a:ext cx="5181600" cy="2910115"/>
          </a:xfrm>
          <a:prstGeom prst="rect">
            <a:avLst/>
          </a:prstGeom>
        </p:spPr>
      </p:pic>
    </p:spTree>
    <p:extLst>
      <p:ext uri="{BB962C8B-B14F-4D97-AF65-F5344CB8AC3E}">
        <p14:creationId xmlns:p14="http://schemas.microsoft.com/office/powerpoint/2010/main" val="214638759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BC12-3F84-CB37-4C0F-9A790475DE49}"/>
              </a:ext>
            </a:extLst>
          </p:cNvPr>
          <p:cNvSpPr>
            <a:spLocks noGrp="1"/>
          </p:cNvSpPr>
          <p:nvPr>
            <p:ph type="title"/>
          </p:nvPr>
        </p:nvSpPr>
        <p:spPr/>
        <p:txBody>
          <a:bodyPr/>
          <a:lstStyle/>
          <a:p>
            <a:r>
              <a:rPr lang="en-CA" dirty="0"/>
              <a:t>Uniswap</a:t>
            </a:r>
          </a:p>
        </p:txBody>
      </p:sp>
      <p:sp>
        <p:nvSpPr>
          <p:cNvPr id="3" name="Content Placeholder 2">
            <a:extLst>
              <a:ext uri="{FF2B5EF4-FFF2-40B4-BE49-F238E27FC236}">
                <a16:creationId xmlns:a16="http://schemas.microsoft.com/office/drawing/2014/main" id="{3B35AAD3-E8A6-1842-D7F3-8C7CFEAFD371}"/>
              </a:ext>
            </a:extLst>
          </p:cNvPr>
          <p:cNvSpPr>
            <a:spLocks noGrp="1"/>
          </p:cNvSpPr>
          <p:nvPr>
            <p:ph sz="half" idx="1"/>
          </p:nvPr>
        </p:nvSpPr>
        <p:spPr>
          <a:xfrm>
            <a:off x="838200" y="1825625"/>
            <a:ext cx="5516880" cy="2502535"/>
          </a:xfrm>
        </p:spPr>
        <p:txBody>
          <a:bodyPr>
            <a:normAutofit lnSpcReduction="10000"/>
          </a:bodyPr>
          <a:lstStyle/>
          <a:p>
            <a:r>
              <a:rPr lang="en-CA" b="1" dirty="0"/>
              <a:t>Beginner:</a:t>
            </a:r>
            <a:r>
              <a:rPr lang="en-CA" dirty="0"/>
              <a:t/>
            </a:r>
            <a:r>
              <a:rPr lang="en-US" dirty="0"/>
              <a:t>Uniswap is a decentralized exchange on Ethereum.</a:t>
            </a:r>
            <a:br>
              <a:rPr lang="en-US" dirty="0"/>
            </a:br>
            <a:r>
              <a:rPr lang="en-US" dirty="0"/>
              <a:t>It uses liquidity pools instead of order books.</a:t>
            </a:r>
            <a:br>
              <a:rPr lang="en-US" dirty="0"/>
            </a:br>
            <a:r>
              <a:rPr lang="en-US" dirty="0"/>
              <a:t>Example: Swapping ETH for DAI without a middleman.</a:t>
            </a:r>
            <a:endParaRPr lang="en-CA" dirty="0"/>
          </a:p>
        </p:txBody>
      </p:sp>
      <p:sp>
        <p:nvSpPr>
          <p:cNvPr id="4" name="Content Placeholder 3">
            <a:extLst>
              <a:ext uri="{FF2B5EF4-FFF2-40B4-BE49-F238E27FC236}">
                <a16:creationId xmlns:a16="http://schemas.microsoft.com/office/drawing/2014/main" id="{79A36183-6F53-F26F-7240-353159BAC703}"/>
              </a:ext>
            </a:extLst>
          </p:cNvPr>
          <p:cNvSpPr>
            <a:spLocks noGrp="1"/>
          </p:cNvSpPr>
          <p:nvPr>
            <p:ph sz="half" idx="2"/>
          </p:nvPr>
        </p:nvSpPr>
        <p:spPr/>
        <p:txBody>
          <a:bodyPr>
            <a:normAutofit lnSpcReduction="10000"/>
          </a:bodyPr>
          <a:lstStyle/>
          <a:p>
            <a:r>
              <a:rPr lang="en-CA" b="1" dirty="0"/>
              <a:t>Intermediate:</a:t>
            </a:r>
            <a:r>
              <a:rPr lang="en-CA" dirty="0"/>
              <a:t> Uniswap is a decentralized exchange (DEX) built on Ethereum. It uses automated market makers (AMMs) instead of order books. Liquidity providers deposit tokens into pools and earn fees from trades. Uniswap popularized DeFi and decentralized token swaps.</a:t>
            </a:r>
          </a:p>
        </p:txBody>
      </p:sp>
      <p:pic>
        <p:nvPicPr>
          <p:cNvPr id="5" name="Content Placeholder 4" descr="A diagram of a blockchain&#10;&#10;AI-generated content may be incorrect.">
            <a:extLst>
              <a:ext uri="{FF2B5EF4-FFF2-40B4-BE49-F238E27FC236}">
                <a16:creationId xmlns:a16="http://schemas.microsoft.com/office/drawing/2014/main" id="{1ADE9BD9-9CEC-8A59-D0E5-B788898C5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2610" y="4248377"/>
            <a:ext cx="4187191" cy="2609623"/>
          </a:xfrm>
          <a:prstGeom prst="rect">
            <a:avLst/>
          </a:prstGeom>
        </p:spPr>
      </p:pic>
    </p:spTree>
    <p:extLst>
      <p:ext uri="{BB962C8B-B14F-4D97-AF65-F5344CB8AC3E}">
        <p14:creationId xmlns:p14="http://schemas.microsoft.com/office/powerpoint/2010/main" val="390416452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E1FEA-1286-4305-B6B9-1E04310E750E}"/>
              </a:ext>
            </a:extLst>
          </p:cNvPr>
          <p:cNvSpPr>
            <a:spLocks noGrp="1"/>
          </p:cNvSpPr>
          <p:nvPr>
            <p:ph type="title"/>
          </p:nvPr>
        </p:nvSpPr>
        <p:spPr/>
        <p:txBody>
          <a:bodyPr/>
          <a:lstStyle/>
          <a:p>
            <a:r>
              <a:rPr lang="en-CA" dirty="0"/>
              <a:t>Validator</a:t>
            </a:r>
          </a:p>
        </p:txBody>
      </p:sp>
      <p:sp>
        <p:nvSpPr>
          <p:cNvPr id="3" name="Content Placeholder 2">
            <a:extLst>
              <a:ext uri="{FF2B5EF4-FFF2-40B4-BE49-F238E27FC236}">
                <a16:creationId xmlns:a16="http://schemas.microsoft.com/office/drawing/2014/main" id="{6FA86922-F068-1D0F-377C-59BFF7F38E94}"/>
              </a:ext>
            </a:extLst>
          </p:cNvPr>
          <p:cNvSpPr>
            <a:spLocks noGrp="1"/>
          </p:cNvSpPr>
          <p:nvPr>
            <p:ph sz="half" idx="1"/>
          </p:nvPr>
        </p:nvSpPr>
        <p:spPr/>
        <p:txBody>
          <a:bodyPr>
            <a:normAutofit lnSpcReduction="10000"/>
          </a:bodyPr>
          <a:lstStyle/>
          <a:p>
            <a:r>
              <a:rPr lang="en-CA" b="1" dirty="0"/>
              <a:t>Beginner:</a:t>
            </a:r>
            <a:r>
              <a:rPr lang="en-CA" dirty="0"/>
              <a:t/>
            </a:r>
            <a:r>
              <a:rPr lang="en-US" dirty="0"/>
              <a:t>A validator checks and confirms blockchain transactions in </a:t>
            </a:r>
            <a:r>
              <a:rPr lang="en-US" dirty="0" err="1"/>
              <a:t>PoS</a:t>
            </a:r>
            <a:r>
              <a:rPr lang="en-US" dirty="0"/>
              <a:t> systems.</a:t>
            </a:r>
            <a:br>
              <a:rPr lang="en-US" dirty="0"/>
            </a:br>
            <a:r>
              <a:rPr lang="en-US" dirty="0"/>
              <a:t>They earn rewards for honest work.</a:t>
            </a:r>
            <a:br>
              <a:rPr lang="en-US" dirty="0"/>
            </a:br>
            <a:r>
              <a:rPr lang="en-US" dirty="0"/>
              <a:t>Example: Staking SOL to become a validator on Solana.</a:t>
            </a:r>
            <a:endParaRPr lang="en-CA" dirty="0"/>
          </a:p>
        </p:txBody>
      </p:sp>
      <p:sp>
        <p:nvSpPr>
          <p:cNvPr id="4" name="Content Placeholder 3">
            <a:extLst>
              <a:ext uri="{FF2B5EF4-FFF2-40B4-BE49-F238E27FC236}">
                <a16:creationId xmlns:a16="http://schemas.microsoft.com/office/drawing/2014/main" id="{E16D2C2E-21BF-3691-B4F8-0F5BDA59ECF6}"/>
              </a:ext>
            </a:extLst>
          </p:cNvPr>
          <p:cNvSpPr>
            <a:spLocks noGrp="1"/>
          </p:cNvSpPr>
          <p:nvPr>
            <p:ph sz="half" idx="2"/>
          </p:nvPr>
        </p:nvSpPr>
        <p:spPr/>
        <p:txBody>
          <a:bodyPr>
            <a:normAutofit lnSpcReduction="10000"/>
          </a:bodyPr>
          <a:lstStyle/>
          <a:p>
            <a:r>
              <a:rPr lang="en-US" b="1" dirty="0"/>
              <a:t>Intermediate:</a:t>
            </a:r>
            <a:r>
              <a:rPr lang="en-US" dirty="0"/>
              <a:t> A validator is a participant in Proof of Stake and other consensus systems who verifies and proposes new blocks. Validators are chosen based on stake, randomness, or reputation. They earn rewards for honest behavior but risk losing stake for misconduct (slashing). Validators maintain network security and integrity.</a:t>
            </a:r>
            <a:endParaRPr lang="en-CA" dirty="0"/>
          </a:p>
        </p:txBody>
      </p:sp>
      <p:pic>
        <p:nvPicPr>
          <p:cNvPr id="5" name="Picture 4" descr="A diagram of a crypto currency&#10;&#10;AI-generated content may be incorrect.">
            <a:extLst>
              <a:ext uri="{FF2B5EF4-FFF2-40B4-BE49-F238E27FC236}">
                <a16:creationId xmlns:a16="http://schemas.microsoft.com/office/drawing/2014/main" id="{3DE61825-6BE5-30DF-97DB-6D828E1264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4644463"/>
            <a:ext cx="4099560" cy="2213537"/>
          </a:xfrm>
          <a:prstGeom prst="rect">
            <a:avLst/>
          </a:prstGeom>
        </p:spPr>
      </p:pic>
    </p:spTree>
    <p:extLst>
      <p:ext uri="{BB962C8B-B14F-4D97-AF65-F5344CB8AC3E}">
        <p14:creationId xmlns:p14="http://schemas.microsoft.com/office/powerpoint/2010/main" val="385327808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EDB71-9DF3-FB5D-D429-22229212B88F}"/>
              </a:ext>
            </a:extLst>
          </p:cNvPr>
          <p:cNvSpPr>
            <a:spLocks noGrp="1"/>
          </p:cNvSpPr>
          <p:nvPr>
            <p:ph type="title"/>
          </p:nvPr>
        </p:nvSpPr>
        <p:spPr/>
        <p:txBody>
          <a:bodyPr/>
          <a:lstStyle/>
          <a:p>
            <a:r>
              <a:rPr lang="en-CA" dirty="0"/>
              <a:t>XRP Ledger</a:t>
            </a:r>
          </a:p>
        </p:txBody>
      </p:sp>
      <p:sp>
        <p:nvSpPr>
          <p:cNvPr id="3" name="Content Placeholder 2">
            <a:extLst>
              <a:ext uri="{FF2B5EF4-FFF2-40B4-BE49-F238E27FC236}">
                <a16:creationId xmlns:a16="http://schemas.microsoft.com/office/drawing/2014/main" id="{4E9159C3-8A74-605E-ADDF-65CF69D37D03}"/>
              </a:ext>
            </a:extLst>
          </p:cNvPr>
          <p:cNvSpPr>
            <a:spLocks noGrp="1"/>
          </p:cNvSpPr>
          <p:nvPr>
            <p:ph sz="half" idx="1"/>
          </p:nvPr>
        </p:nvSpPr>
        <p:spPr/>
        <p:txBody>
          <a:bodyPr>
            <a:normAutofit lnSpcReduction="10000"/>
          </a:bodyPr>
          <a:lstStyle/>
          <a:p>
            <a:r>
              <a:rPr lang="en-CA" b="1" dirty="0"/>
              <a:t>Beginner:</a:t>
            </a:r>
            <a:r>
              <a:rPr lang="en-CA" dirty="0"/>
              <a:t/>
            </a:r>
            <a:r>
              <a:rPr lang="en-US" dirty="0"/>
              <a:t>The XRP Ledger is a blockchain for fast, cheap payments.</a:t>
            </a:r>
            <a:br>
              <a:rPr lang="en-US" dirty="0"/>
            </a:br>
            <a:r>
              <a:rPr lang="en-US" dirty="0"/>
              <a:t>It uses XRP as its native token.</a:t>
            </a:r>
            <a:br>
              <a:rPr lang="en-US" dirty="0"/>
            </a:br>
            <a:r>
              <a:rPr lang="en-US" dirty="0"/>
              <a:t>Example: Sending money abroad in seconds.</a:t>
            </a:r>
            <a:endParaRPr lang="en-CA" dirty="0"/>
          </a:p>
        </p:txBody>
      </p:sp>
      <p:sp>
        <p:nvSpPr>
          <p:cNvPr id="4" name="Content Placeholder 3">
            <a:extLst>
              <a:ext uri="{FF2B5EF4-FFF2-40B4-BE49-F238E27FC236}">
                <a16:creationId xmlns:a16="http://schemas.microsoft.com/office/drawing/2014/main" id="{BF75D8FA-E6C3-2B41-E23D-9DD2EDACC798}"/>
              </a:ext>
            </a:extLst>
          </p:cNvPr>
          <p:cNvSpPr>
            <a:spLocks noGrp="1"/>
          </p:cNvSpPr>
          <p:nvPr>
            <p:ph sz="half" idx="2"/>
          </p:nvPr>
        </p:nvSpPr>
        <p:spPr/>
        <p:txBody>
          <a:bodyPr>
            <a:normAutofit lnSpcReduction="10000"/>
          </a:bodyPr>
          <a:lstStyle/>
          <a:p>
            <a:r>
              <a:rPr lang="en-US" b="1" dirty="0"/>
              <a:t>Intermediate:</a:t>
            </a:r>
            <a:r>
              <a:rPr lang="en-US" dirty="0"/>
              <a:t> The XRP Ledger (XRPL) is a decentralized blockchain supporting fast and low-cost payments. It uses a consensus protocol instead of mining, allowing transactions in seconds. XRPL is used for cross-border payments and tokenization. It powers Ripple’s ecosystem but remains more centralized than Bitcoin or Ethereum.</a:t>
            </a:r>
            <a:endParaRPr lang="en-CA" dirty="0"/>
          </a:p>
        </p:txBody>
      </p:sp>
      <p:pic>
        <p:nvPicPr>
          <p:cNvPr id="5" name="Content Placeholder 4" descr="A diagram of a blockchain&#10;&#10;AI-generated content may be incorrect.">
            <a:extLst>
              <a:ext uri="{FF2B5EF4-FFF2-40B4-BE49-F238E27FC236}">
                <a16:creationId xmlns:a16="http://schemas.microsoft.com/office/drawing/2014/main" id="{1D05CC96-A76A-21D3-90A0-C41AA6F22A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4001294"/>
            <a:ext cx="4567059" cy="2583771"/>
          </a:xfrm>
          <a:prstGeom prst="rect">
            <a:avLst/>
          </a:prstGeom>
        </p:spPr>
      </p:pic>
    </p:spTree>
    <p:extLst>
      <p:ext uri="{BB962C8B-B14F-4D97-AF65-F5344CB8AC3E}">
        <p14:creationId xmlns:p14="http://schemas.microsoft.com/office/powerpoint/2010/main" val="306312350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D4B53-AEA7-DDD3-FEB4-52F1704882BF}"/>
              </a:ext>
            </a:extLst>
          </p:cNvPr>
          <p:cNvSpPr>
            <a:spLocks noGrp="1"/>
          </p:cNvSpPr>
          <p:nvPr>
            <p:ph type="title"/>
          </p:nvPr>
        </p:nvSpPr>
        <p:spPr/>
        <p:txBody>
          <a:bodyPr/>
          <a:lstStyle/>
          <a:p>
            <a:r>
              <a:rPr lang="en-CA" dirty="0"/>
              <a:t>Yield Farming</a:t>
            </a:r>
          </a:p>
        </p:txBody>
      </p:sp>
      <p:sp>
        <p:nvSpPr>
          <p:cNvPr id="3" name="Content Placeholder 2">
            <a:extLst>
              <a:ext uri="{FF2B5EF4-FFF2-40B4-BE49-F238E27FC236}">
                <a16:creationId xmlns:a16="http://schemas.microsoft.com/office/drawing/2014/main" id="{9366AE54-EF6D-6A7D-2DCE-DF22BC87312C}"/>
              </a:ext>
            </a:extLst>
          </p:cNvPr>
          <p:cNvSpPr>
            <a:spLocks noGrp="1"/>
          </p:cNvSpPr>
          <p:nvPr>
            <p:ph sz="half" idx="1"/>
          </p:nvPr>
        </p:nvSpPr>
        <p:spPr/>
        <p:txBody>
          <a:bodyPr>
            <a:normAutofit lnSpcReduction="10000"/>
          </a:bodyPr>
          <a:lstStyle/>
          <a:p>
            <a:r>
              <a:rPr lang="en-CA" b="1" dirty="0"/>
              <a:t>Beginner:</a:t>
            </a:r>
            <a:r>
              <a:rPr lang="en-CA" dirty="0"/>
              <a:t/>
            </a:r>
            <a:r>
              <a:rPr lang="en-US" dirty="0"/>
              <a:t>Yield farming means moving crypto between DeFi platforms to earn rewards.</a:t>
            </a:r>
            <a:br>
              <a:rPr lang="en-US" dirty="0"/>
            </a:br>
            <a:r>
              <a:rPr lang="en-US" dirty="0"/>
              <a:t>It maximizes returns from staking or liquidity pools.</a:t>
            </a:r>
            <a:br>
              <a:rPr lang="en-US" dirty="0"/>
            </a:br>
            <a:r>
              <a:rPr lang="en-US" dirty="0"/>
              <a:t>Example: Providing liquidity on Curve to earn extra tokens.</a:t>
            </a:r>
            <a:endParaRPr lang="en-CA" dirty="0"/>
          </a:p>
        </p:txBody>
      </p:sp>
      <p:sp>
        <p:nvSpPr>
          <p:cNvPr id="4" name="Content Placeholder 3">
            <a:extLst>
              <a:ext uri="{FF2B5EF4-FFF2-40B4-BE49-F238E27FC236}">
                <a16:creationId xmlns:a16="http://schemas.microsoft.com/office/drawing/2014/main" id="{0C6E1AFB-B268-F246-B2FD-D3B0C0C6719A}"/>
              </a:ext>
            </a:extLst>
          </p:cNvPr>
          <p:cNvSpPr>
            <a:spLocks noGrp="1"/>
          </p:cNvSpPr>
          <p:nvPr>
            <p:ph sz="half" idx="2"/>
          </p:nvPr>
        </p:nvSpPr>
        <p:spPr/>
        <p:txBody>
          <a:bodyPr>
            <a:normAutofit lnSpcReduction="10000"/>
          </a:bodyPr>
          <a:lstStyle/>
          <a:p>
            <a:r>
              <a:rPr lang="en-US" b="1" dirty="0"/>
              <a:t>Intermediate:</a:t>
            </a:r>
            <a:r>
              <a:rPr lang="en-US" dirty="0"/>
              <a:t> Yield farming is a DeFi strategy where users lock crypto assets in protocols to earn rewards. Rewards come from interest, liquidity mining, or governance tokens. It often involves moving assets across platforms for higher yields. While profitable, it carries risks like impermanent loss and smart contract exploits.</a:t>
            </a:r>
            <a:endParaRPr lang="en-CA" dirty="0"/>
          </a:p>
        </p:txBody>
      </p:sp>
      <p:pic>
        <p:nvPicPr>
          <p:cNvPr id="5" name="Content Placeholder 4" descr="A diagram of a yield farming&#10;&#10;AI-generated content may be incorrect.">
            <a:extLst>
              <a:ext uri="{FF2B5EF4-FFF2-40B4-BE49-F238E27FC236}">
                <a16:creationId xmlns:a16="http://schemas.microsoft.com/office/drawing/2014/main" id="{5FE90EBB-C103-E3C5-3FC9-56E31C8FB7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1" y="4294103"/>
            <a:ext cx="4998719" cy="2563897"/>
          </a:xfrm>
          <a:prstGeom prst="rect">
            <a:avLst/>
          </a:prstGeom>
        </p:spPr>
      </p:pic>
    </p:spTree>
    <p:extLst>
      <p:ext uri="{BB962C8B-B14F-4D97-AF65-F5344CB8AC3E}">
        <p14:creationId xmlns:p14="http://schemas.microsoft.com/office/powerpoint/2010/main" val="104771349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E7DD3-FE40-41D2-3E87-3CC4606D2152}"/>
              </a:ext>
            </a:extLst>
          </p:cNvPr>
          <p:cNvSpPr>
            <a:spLocks noGrp="1"/>
          </p:cNvSpPr>
          <p:nvPr>
            <p:ph type="title"/>
          </p:nvPr>
        </p:nvSpPr>
        <p:spPr/>
        <p:txBody>
          <a:bodyPr/>
          <a:lstStyle/>
          <a:p>
            <a:r>
              <a:rPr lang="en-CA" dirty="0"/>
              <a:t>Zero-Knowledge Proof (ZKP)</a:t>
            </a:r>
          </a:p>
        </p:txBody>
      </p:sp>
      <p:sp>
        <p:nvSpPr>
          <p:cNvPr id="3" name="Content Placeholder 2">
            <a:extLst>
              <a:ext uri="{FF2B5EF4-FFF2-40B4-BE49-F238E27FC236}">
                <a16:creationId xmlns:a16="http://schemas.microsoft.com/office/drawing/2014/main" id="{0CDF546A-479D-3A4D-B134-280404068A97}"/>
              </a:ext>
            </a:extLst>
          </p:cNvPr>
          <p:cNvSpPr>
            <a:spLocks noGrp="1"/>
          </p:cNvSpPr>
          <p:nvPr>
            <p:ph sz="half" idx="1"/>
          </p:nvPr>
        </p:nvSpPr>
        <p:spPr>
          <a:xfrm>
            <a:off x="838200" y="1825625"/>
            <a:ext cx="5516880" cy="2212975"/>
          </a:xfrm>
        </p:spPr>
        <p:txBody>
          <a:bodyPr>
            <a:normAutofit fontScale="92500" lnSpcReduction="10000"/>
          </a:bodyPr>
          <a:lstStyle/>
          <a:p>
            <a:r>
              <a:rPr lang="en-CA" b="1" dirty="0"/>
              <a:t>Beginner:</a:t>
            </a:r>
            <a:r>
              <a:rPr lang="en-CA" dirty="0"/>
              <a:t/>
            </a:r>
            <a:r>
              <a:rPr lang="en-US" dirty="0"/>
              <a:t>A ZKP lets you prove something is true without revealing details.</a:t>
            </a:r>
            <a:br>
              <a:rPr lang="en-US" dirty="0"/>
            </a:br>
            <a:r>
              <a:rPr lang="en-US" dirty="0"/>
              <a:t>It’s useful for privacy in blockchain.</a:t>
            </a:r>
            <a:br>
              <a:rPr lang="en-US" dirty="0"/>
            </a:br>
            <a:r>
              <a:rPr lang="en-US" dirty="0"/>
              <a:t>Example: Proving you’re over 18 without sharing your birth date.</a:t>
            </a:r>
            <a:endParaRPr lang="en-CA" dirty="0"/>
          </a:p>
        </p:txBody>
      </p:sp>
      <p:sp>
        <p:nvSpPr>
          <p:cNvPr id="4" name="Content Placeholder 3">
            <a:extLst>
              <a:ext uri="{FF2B5EF4-FFF2-40B4-BE49-F238E27FC236}">
                <a16:creationId xmlns:a16="http://schemas.microsoft.com/office/drawing/2014/main" id="{5CC1F365-7D13-D80B-B98A-A15D3DA9C760}"/>
              </a:ext>
            </a:extLst>
          </p:cNvPr>
          <p:cNvSpPr>
            <a:spLocks noGrp="1"/>
          </p:cNvSpPr>
          <p:nvPr>
            <p:ph sz="half" idx="2"/>
          </p:nvPr>
        </p:nvSpPr>
        <p:spPr/>
        <p:txBody>
          <a:bodyPr>
            <a:normAutofit fontScale="92500" lnSpcReduction="10000"/>
          </a:bodyPr>
          <a:lstStyle/>
          <a:p>
            <a:r>
              <a:rPr lang="en-US" b="1" dirty="0"/>
              <a:t>Intermediate:</a:t>
            </a:r>
            <a:r>
              <a:rPr lang="en-US" dirty="0"/>
              <a:t> ZKPs are cryptographic techniques that allow proving knowledge of information without revealing it. In blockchain, they enable privacy-preserving transactions and verifications. ZKPs enhance scalability and confidentiality. They are widely used in privacy coins and scaling solutions.</a:t>
            </a:r>
          </a:p>
          <a:p>
            <a:endParaRPr lang="en-CA" dirty="0"/>
          </a:p>
        </p:txBody>
      </p:sp>
      <p:pic>
        <p:nvPicPr>
          <p:cNvPr id="5" name="Content Placeholder 4" descr="A diagram of a diagram of a diagram of a diagram of a diagram of a diagram of a diagram of a diagram of a diagram of a diagram of a diagram of a diagram of a diagram of&#10;&#10;AI-generated content may be incorrect.">
            <a:extLst>
              <a:ext uri="{FF2B5EF4-FFF2-40B4-BE49-F238E27FC236}">
                <a16:creationId xmlns:a16="http://schemas.microsoft.com/office/drawing/2014/main" id="{0FFA927A-E52B-FE95-5F89-7F220BDF52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3480" y="3965376"/>
            <a:ext cx="4091225" cy="2892624"/>
          </a:xfrm>
          <a:prstGeom prst="rect">
            <a:avLst/>
          </a:prstGeom>
        </p:spPr>
      </p:pic>
    </p:spTree>
    <p:extLst>
      <p:ext uri="{BB962C8B-B14F-4D97-AF65-F5344CB8AC3E}">
        <p14:creationId xmlns:p14="http://schemas.microsoft.com/office/powerpoint/2010/main" val="153167533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E6766-EB1A-742A-29C0-69B45FFE8124}"/>
              </a:ext>
            </a:extLst>
          </p:cNvPr>
          <p:cNvSpPr>
            <a:spLocks noGrp="1"/>
          </p:cNvSpPr>
          <p:nvPr>
            <p:ph type="title"/>
          </p:nvPr>
        </p:nvSpPr>
        <p:spPr/>
        <p:txBody>
          <a:bodyPr/>
          <a:lstStyle/>
          <a:p>
            <a:r>
              <a:rPr lang="en-CA" dirty="0" err="1"/>
              <a:t>zk</a:t>
            </a:r>
            <a:r>
              <a:rPr lang="en-CA" dirty="0"/>
              <a:t>-SNARK</a:t>
            </a:r>
          </a:p>
        </p:txBody>
      </p:sp>
      <p:sp>
        <p:nvSpPr>
          <p:cNvPr id="3" name="Content Placeholder 2">
            <a:extLst>
              <a:ext uri="{FF2B5EF4-FFF2-40B4-BE49-F238E27FC236}">
                <a16:creationId xmlns:a16="http://schemas.microsoft.com/office/drawing/2014/main" id="{FDFFE0A8-AB70-D502-85C6-23BAFAA398A1}"/>
              </a:ext>
            </a:extLst>
          </p:cNvPr>
          <p:cNvSpPr>
            <a:spLocks noGrp="1"/>
          </p:cNvSpPr>
          <p:nvPr>
            <p:ph sz="half" idx="1"/>
          </p:nvPr>
        </p:nvSpPr>
        <p:spPr/>
        <p:txBody>
          <a:bodyPr>
            <a:normAutofit fontScale="92500" lnSpcReduction="10000"/>
          </a:bodyPr>
          <a:lstStyle/>
          <a:p>
            <a:r>
              <a:rPr lang="en-CA" b="1" dirty="0"/>
              <a:t>Beginner:</a:t>
            </a:r>
            <a:r>
              <a:rPr lang="en-CA" dirty="0"/>
              <a:t/>
            </a:r>
            <a:r>
              <a:rPr lang="en-US" dirty="0" err="1"/>
              <a:t>zk</a:t>
            </a:r>
            <a:r>
              <a:rPr lang="en-US" dirty="0"/>
              <a:t>-SNARK is a type of zero-knowledge proof that’s fast and private.</a:t>
            </a:r>
            <a:br>
              <a:rPr lang="en-US" dirty="0"/>
            </a:br>
            <a:r>
              <a:rPr lang="en-US" dirty="0"/>
              <a:t>It’s used to hide transaction details.</a:t>
            </a:r>
            <a:br>
              <a:rPr lang="en-US" dirty="0"/>
            </a:br>
            <a:r>
              <a:rPr lang="en-US" dirty="0"/>
              <a:t>Example: Private payments in </a:t>
            </a:r>
            <a:r>
              <a:rPr lang="en-US" dirty="0" err="1"/>
              <a:t>Zcash</a:t>
            </a:r>
            <a:r>
              <a:rPr lang="en-US" dirty="0"/>
              <a:t>.</a:t>
            </a:r>
          </a:p>
          <a:p>
            <a:endParaRPr lang="en-CA" dirty="0"/>
          </a:p>
        </p:txBody>
      </p:sp>
      <p:sp>
        <p:nvSpPr>
          <p:cNvPr id="4" name="Content Placeholder 3">
            <a:extLst>
              <a:ext uri="{FF2B5EF4-FFF2-40B4-BE49-F238E27FC236}">
                <a16:creationId xmlns:a16="http://schemas.microsoft.com/office/drawing/2014/main" id="{3B753B7E-4AA5-FCC3-9B65-1C4067F1E342}"/>
              </a:ext>
            </a:extLst>
          </p:cNvPr>
          <p:cNvSpPr>
            <a:spLocks noGrp="1"/>
          </p:cNvSpPr>
          <p:nvPr>
            <p:ph sz="half" idx="2"/>
          </p:nvPr>
        </p:nvSpPr>
        <p:spPr/>
        <p:txBody>
          <a:bodyPr>
            <a:normAutofit fontScale="92500" lnSpcReduction="10000"/>
          </a:bodyPr>
          <a:lstStyle/>
          <a:p>
            <a:r>
              <a:rPr lang="en-US" b="1" dirty="0"/>
              <a:t>Intermediate:</a:t>
            </a:r>
            <a:r>
              <a:rPr lang="en-US" dirty="0"/>
              <a:t/>
            </a:r>
            <a:r>
              <a:rPr lang="en-US" dirty="0" err="1"/>
              <a:t>zk</a:t>
            </a:r>
            <a:r>
              <a:rPr lang="en-US" dirty="0"/>
              <a:t>-SNARK (Zero-Knowledge Succinct Non-Interactive Argument of Knowledge) is a specific type of zero-knowledge proof. It allows verifying computations without revealing inputs, with minimal data and no interaction between prover and verifier. </a:t>
            </a:r>
            <a:r>
              <a:rPr lang="en-US" dirty="0" err="1"/>
              <a:t>zk</a:t>
            </a:r>
            <a:r>
              <a:rPr lang="en-US" dirty="0"/>
              <a:t>-SNARKs power privacy coins like </a:t>
            </a:r>
            <a:r>
              <a:rPr lang="en-US" dirty="0" err="1"/>
              <a:t>Zcash</a:t>
            </a:r>
            <a:r>
              <a:rPr lang="en-US" dirty="0"/>
              <a:t>. They are efficient but complex to implement.</a:t>
            </a:r>
            <a:endParaRPr lang="en-CA" dirty="0"/>
          </a:p>
        </p:txBody>
      </p:sp>
      <p:pic>
        <p:nvPicPr>
          <p:cNvPr id="5" name="Picture 4" descr="A diagram of a computer network&#10;&#10;AI-generated content may be incorrect.">
            <a:extLst>
              <a:ext uri="{FF2B5EF4-FFF2-40B4-BE49-F238E27FC236}">
                <a16:creationId xmlns:a16="http://schemas.microsoft.com/office/drawing/2014/main" id="{E22213CB-F89A-C63B-353E-18C3EE7388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760" y="4129594"/>
            <a:ext cx="4892040" cy="2728406"/>
          </a:xfrm>
          <a:prstGeom prst="rect">
            <a:avLst/>
          </a:prstGeom>
        </p:spPr>
      </p:pic>
    </p:spTree>
    <p:extLst>
      <p:ext uri="{BB962C8B-B14F-4D97-AF65-F5344CB8AC3E}">
        <p14:creationId xmlns:p14="http://schemas.microsoft.com/office/powerpoint/2010/main" val="1606350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37CAC-D20D-487C-92A7-55CDDB9457C8}"/>
              </a:ext>
            </a:extLst>
          </p:cNvPr>
          <p:cNvSpPr>
            <a:spLocks noGrp="1"/>
          </p:cNvSpPr>
          <p:nvPr>
            <p:ph type="title"/>
          </p:nvPr>
        </p:nvSpPr>
        <p:spPr/>
        <p:txBody>
          <a:bodyPr/>
          <a:lstStyle/>
          <a:p>
            <a:r>
              <a:rPr lang="en-CA" b="1" dirty="0"/>
              <a:t>Bitcoin</a:t>
            </a:r>
            <a:endParaRPr lang="en-CA" dirty="0"/>
          </a:p>
        </p:txBody>
      </p:sp>
      <p:sp>
        <p:nvSpPr>
          <p:cNvPr id="3" name="Content Placeholder 2">
            <a:extLst>
              <a:ext uri="{FF2B5EF4-FFF2-40B4-BE49-F238E27FC236}">
                <a16:creationId xmlns:a16="http://schemas.microsoft.com/office/drawing/2014/main" id="{65136E5D-64A7-C7E9-B7D6-F3D83E539E15}"/>
              </a:ext>
            </a:extLst>
          </p:cNvPr>
          <p:cNvSpPr>
            <a:spLocks noGrp="1"/>
          </p:cNvSpPr>
          <p:nvPr>
            <p:ph sz="half" idx="1"/>
          </p:nvPr>
        </p:nvSpPr>
        <p:spPr/>
        <p:txBody>
          <a:bodyPr>
            <a:normAutofit fontScale="92500" lnSpcReduction="20000"/>
          </a:bodyPr>
          <a:lstStyle/>
          <a:p>
            <a:r>
              <a:rPr lang="en-CA" b="1" dirty="0"/>
              <a:t>Beginner:</a:t>
            </a:r>
            <a:r>
              <a:rPr lang="en-CA" dirty="0"/>
              <a:t/>
            </a:r>
            <a:r>
              <a:rPr lang="en-US" dirty="0"/>
              <a:t>The first decentralized cryptocurrency, launched in 2009.</a:t>
            </a:r>
            <a:br>
              <a:rPr lang="en-US" dirty="0"/>
            </a:br>
            <a:r>
              <a:rPr lang="en-US" dirty="0"/>
              <a:t>It uses Proof of Work to validate transactions and secure the network.</a:t>
            </a:r>
            <a:br>
              <a:rPr lang="en-US" dirty="0"/>
            </a:br>
            <a:r>
              <a:rPr lang="en-US" dirty="0"/>
              <a:t>Its supply is limited to 21 million coins.</a:t>
            </a:r>
            <a:endParaRPr lang="en-CA" dirty="0"/>
          </a:p>
        </p:txBody>
      </p:sp>
      <p:sp>
        <p:nvSpPr>
          <p:cNvPr id="4" name="Content Placeholder 3">
            <a:extLst>
              <a:ext uri="{FF2B5EF4-FFF2-40B4-BE49-F238E27FC236}">
                <a16:creationId xmlns:a16="http://schemas.microsoft.com/office/drawing/2014/main" id="{C114EDD1-B0B0-70CE-9581-16900979D477}"/>
              </a:ext>
            </a:extLst>
          </p:cNvPr>
          <p:cNvSpPr>
            <a:spLocks noGrp="1"/>
          </p:cNvSpPr>
          <p:nvPr>
            <p:ph sz="half" idx="2"/>
          </p:nvPr>
        </p:nvSpPr>
        <p:spPr/>
        <p:txBody>
          <a:bodyPr>
            <a:normAutofit fontScale="92500" lnSpcReduction="20000"/>
          </a:bodyPr>
          <a:lstStyle/>
          <a:p>
            <a:r>
              <a:rPr lang="en-US" b="1" dirty="0"/>
              <a:t>Intermediate:</a:t>
            </a:r>
            <a:br>
              <a:rPr lang="en-US" dirty="0"/>
            </a:br>
            <a:r>
              <a:rPr lang="en-US" dirty="0"/>
              <a:t>Bitcoin is the first decentralized cryptocurrency, introduced in 2009 by Satoshi Nakamoto. It uses Proof-of-Work (PoW) consensus, where miners validate transactions and secure the network. Each transaction is permanently stored on a public blockchain, ensuring transparency and immutability. Bitcoin also acts as a store of value and medium of exchange, often referred to as “digital gold.”</a:t>
            </a:r>
            <a:endParaRPr lang="en-CA" dirty="0"/>
          </a:p>
        </p:txBody>
      </p:sp>
      <p:pic>
        <p:nvPicPr>
          <p:cNvPr id="5" name="Picture 4" descr="A hand holding a coin&#10;&#10;AI-generated content may be incorrect.">
            <a:extLst>
              <a:ext uri="{FF2B5EF4-FFF2-40B4-BE49-F238E27FC236}">
                <a16:creationId xmlns:a16="http://schemas.microsoft.com/office/drawing/2014/main" id="{E08BB725-2883-17FB-47C3-7A38E83957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1753" y="3908780"/>
            <a:ext cx="2403120" cy="2403120"/>
          </a:xfrm>
          <a:prstGeom prst="rect">
            <a:avLst/>
          </a:prstGeom>
        </p:spPr>
      </p:pic>
    </p:spTree>
    <p:extLst>
      <p:ext uri="{BB962C8B-B14F-4D97-AF65-F5344CB8AC3E}">
        <p14:creationId xmlns:p14="http://schemas.microsoft.com/office/powerpoint/2010/main" val="9624273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6F86D-CCE7-0E0E-F1C8-BEC099582FAA}"/>
              </a:ext>
            </a:extLst>
          </p:cNvPr>
          <p:cNvSpPr>
            <a:spLocks noGrp="1"/>
          </p:cNvSpPr>
          <p:nvPr>
            <p:ph type="title"/>
          </p:nvPr>
        </p:nvSpPr>
        <p:spPr/>
        <p:txBody>
          <a:bodyPr/>
          <a:lstStyle/>
          <a:p>
            <a:r>
              <a:rPr lang="en-CA" b="1" dirty="0"/>
              <a:t>Base Fee</a:t>
            </a:r>
            <a:endParaRPr lang="en-CA" dirty="0"/>
          </a:p>
        </p:txBody>
      </p:sp>
      <p:sp>
        <p:nvSpPr>
          <p:cNvPr id="3" name="Content Placeholder 2">
            <a:extLst>
              <a:ext uri="{FF2B5EF4-FFF2-40B4-BE49-F238E27FC236}">
                <a16:creationId xmlns:a16="http://schemas.microsoft.com/office/drawing/2014/main" id="{9992535C-BEA8-C74F-8A75-720B8295B345}"/>
              </a:ext>
            </a:extLst>
          </p:cNvPr>
          <p:cNvSpPr>
            <a:spLocks noGrp="1"/>
          </p:cNvSpPr>
          <p:nvPr>
            <p:ph sz="half" idx="1"/>
          </p:nvPr>
        </p:nvSpPr>
        <p:spPr/>
        <p:txBody>
          <a:bodyPr>
            <a:normAutofit fontScale="92500" lnSpcReduction="20000"/>
          </a:bodyPr>
          <a:lstStyle/>
          <a:p>
            <a:r>
              <a:rPr lang="en-CA" b="1" dirty="0"/>
              <a:t>Beginner:</a:t>
            </a:r>
            <a:r>
              <a:rPr lang="en-CA" dirty="0"/>
              <a:t/>
            </a:r>
            <a:r>
              <a:rPr lang="en-US" dirty="0"/>
              <a:t>A minimum fee for transactions on Ethereum introduced by EIP-1559.</a:t>
            </a:r>
            <a:br>
              <a:rPr lang="en-US" dirty="0"/>
            </a:br>
            <a:r>
              <a:rPr lang="en-US" dirty="0"/>
              <a:t>It is burned (removed from supply) and adjusts with network demand.</a:t>
            </a:r>
            <a:br>
              <a:rPr lang="en-US" dirty="0"/>
            </a:br>
            <a:r>
              <a:rPr lang="en-US" dirty="0"/>
              <a:t>Separate from optional “priority fees” to speed up transactions.</a:t>
            </a:r>
            <a:endParaRPr lang="en-CA" dirty="0"/>
          </a:p>
        </p:txBody>
      </p:sp>
      <p:sp>
        <p:nvSpPr>
          <p:cNvPr id="4" name="Content Placeholder 3">
            <a:extLst>
              <a:ext uri="{FF2B5EF4-FFF2-40B4-BE49-F238E27FC236}">
                <a16:creationId xmlns:a16="http://schemas.microsoft.com/office/drawing/2014/main" id="{5D670018-D549-16C8-30AA-309E43DB3DB5}"/>
              </a:ext>
            </a:extLst>
          </p:cNvPr>
          <p:cNvSpPr>
            <a:spLocks noGrp="1"/>
          </p:cNvSpPr>
          <p:nvPr>
            <p:ph sz="half" idx="2"/>
          </p:nvPr>
        </p:nvSpPr>
        <p:spPr/>
        <p:txBody>
          <a:bodyPr>
            <a:normAutofit fontScale="92500" lnSpcReduction="20000"/>
          </a:bodyPr>
          <a:lstStyle/>
          <a:p>
            <a:r>
              <a:rPr lang="en-US" b="1" dirty="0"/>
              <a:t>Intermediate:</a:t>
            </a:r>
            <a:br>
              <a:rPr lang="en-US" dirty="0"/>
            </a:br>
            <a:r>
              <a:rPr lang="en-US" dirty="0"/>
              <a:t>The base fee is a mandatory transaction fee introduced by Ethereum’s EIP-1559 upgrade. It is algorithmically adjusted depending on network congestion and is burned instead of going to miners or validators. This mechanism improves fee predictability and reduces inflationary pressure on ETH supply. Users can add a “tip” for validators to prioritize their transactions.</a:t>
            </a:r>
            <a:br>
              <a:rPr lang="en-US" dirty="0"/>
            </a:br>
            <a:endParaRPr lang="en-US" dirty="0"/>
          </a:p>
          <a:p>
            <a:pPr marL="0" indent="0">
              <a:buNone/>
            </a:pPr>
            <a:endParaRPr lang="en-CA" dirty="0"/>
          </a:p>
        </p:txBody>
      </p:sp>
      <p:pic>
        <p:nvPicPr>
          <p:cNvPr id="5" name="Picture 4" descr="A diagram of a blockchain&#10;&#10;AI-generated content may be incorrect.">
            <a:extLst>
              <a:ext uri="{FF2B5EF4-FFF2-40B4-BE49-F238E27FC236}">
                <a16:creationId xmlns:a16="http://schemas.microsoft.com/office/drawing/2014/main" id="{EF82FA68-8E91-529E-728E-69127B9EBE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421858"/>
            <a:ext cx="1403767" cy="1403767"/>
          </a:xfrm>
          <a:prstGeom prst="rect">
            <a:avLst/>
          </a:prstGeom>
        </p:spPr>
      </p:pic>
      <p:pic>
        <p:nvPicPr>
          <p:cNvPr id="7" name="Picture 6" descr="A diagram of a mining process&#10;&#10;AI-generated content may be incorrect.">
            <a:extLst>
              <a:ext uri="{FF2B5EF4-FFF2-40B4-BE49-F238E27FC236}">
                <a16:creationId xmlns:a16="http://schemas.microsoft.com/office/drawing/2014/main" id="{EF5F8B9E-92C7-E7F4-8741-B770184DA5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8500" y="4023225"/>
            <a:ext cx="3562140" cy="2288675"/>
          </a:xfrm>
          <a:prstGeom prst="rect">
            <a:avLst/>
          </a:prstGeom>
        </p:spPr>
      </p:pic>
    </p:spTree>
    <p:extLst>
      <p:ext uri="{BB962C8B-B14F-4D97-AF65-F5344CB8AC3E}">
        <p14:creationId xmlns:p14="http://schemas.microsoft.com/office/powerpoint/2010/main" val="2232265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E4028-27C9-C8E1-59FE-1925DA9B109C}"/>
              </a:ext>
            </a:extLst>
          </p:cNvPr>
          <p:cNvSpPr>
            <a:spLocks noGrp="1"/>
          </p:cNvSpPr>
          <p:nvPr>
            <p:ph type="title"/>
          </p:nvPr>
        </p:nvSpPr>
        <p:spPr/>
        <p:txBody>
          <a:bodyPr/>
          <a:lstStyle/>
          <a:p>
            <a:r>
              <a:rPr lang="en-CA" b="1" dirty="0"/>
              <a:t>Alt coin</a:t>
            </a:r>
          </a:p>
        </p:txBody>
      </p:sp>
      <p:sp>
        <p:nvSpPr>
          <p:cNvPr id="3" name="Content Placeholder 2">
            <a:extLst>
              <a:ext uri="{FF2B5EF4-FFF2-40B4-BE49-F238E27FC236}">
                <a16:creationId xmlns:a16="http://schemas.microsoft.com/office/drawing/2014/main" id="{A3B644FC-A582-7027-78D4-9167EA06AA14}"/>
              </a:ext>
            </a:extLst>
          </p:cNvPr>
          <p:cNvSpPr>
            <a:spLocks noGrp="1"/>
          </p:cNvSpPr>
          <p:nvPr>
            <p:ph sz="half" idx="1"/>
          </p:nvPr>
        </p:nvSpPr>
        <p:spPr/>
        <p:txBody>
          <a:bodyPr>
            <a:normAutofit fontScale="85000" lnSpcReduction="20000"/>
          </a:bodyPr>
          <a:lstStyle/>
          <a:p>
            <a:r>
              <a:rPr lang="en-CA" b="1" dirty="0"/>
              <a:t>Beginner:</a:t>
            </a:r>
            <a:r>
              <a:rPr lang="en-CA" dirty="0"/>
              <a:t/>
            </a:r>
            <a:r>
              <a:rPr lang="en-US" dirty="0"/>
              <a:t>Any cryptocurrency that is not Bitcoin.</a:t>
            </a:r>
            <a:br>
              <a:rPr lang="en-US" dirty="0"/>
            </a:br>
            <a:r>
              <a:rPr lang="en-US" dirty="0"/>
              <a:t>They may offer different features, like faster transactions or privacy tools.</a:t>
            </a:r>
            <a:br>
              <a:rPr lang="en-US" dirty="0"/>
            </a:br>
            <a:r>
              <a:rPr lang="en-US" dirty="0"/>
              <a:t>Examples include Ethereum, Litecoin, and Solana.</a:t>
            </a:r>
            <a:endParaRPr lang="en-CA" dirty="0"/>
          </a:p>
        </p:txBody>
      </p:sp>
      <p:sp>
        <p:nvSpPr>
          <p:cNvPr id="4" name="Content Placeholder 3">
            <a:extLst>
              <a:ext uri="{FF2B5EF4-FFF2-40B4-BE49-F238E27FC236}">
                <a16:creationId xmlns:a16="http://schemas.microsoft.com/office/drawing/2014/main" id="{A2AE68C4-D26E-94B0-27FB-13DA95C2BE2C}"/>
              </a:ext>
            </a:extLst>
          </p:cNvPr>
          <p:cNvSpPr>
            <a:spLocks noGrp="1"/>
          </p:cNvSpPr>
          <p:nvPr>
            <p:ph sz="half" idx="2"/>
          </p:nvPr>
        </p:nvSpPr>
        <p:spPr/>
        <p:txBody>
          <a:bodyPr>
            <a:normAutofit fontScale="85000" lnSpcReduction="20000"/>
          </a:bodyPr>
          <a:lstStyle/>
          <a:p>
            <a:r>
              <a:rPr lang="en-US" b="1" dirty="0"/>
              <a:t>Intermediate:</a:t>
            </a:r>
            <a:r>
              <a:rPr lang="en-US" dirty="0"/>
              <a:t> An altcoin refers to any cryptocurrency other than Bitcoin, including Ethereum, Litecoin, and thousands of others.</a:t>
            </a:r>
            <a:br>
              <a:rPr lang="en-US" dirty="0"/>
            </a:br>
            <a:r>
              <a:rPr lang="en-US" dirty="0"/>
              <a:t>They often aim to improve upon Bitcoin’s limitations, such as transaction speed, consensus mechanism, or privacy.</a:t>
            </a:r>
            <a:br>
              <a:rPr lang="en-US" dirty="0"/>
            </a:br>
            <a:r>
              <a:rPr lang="en-US" dirty="0"/>
              <a:t>Some are native coins of their own blockchains, while others are tokens running on platforms like Ethereum.</a:t>
            </a:r>
            <a:br>
              <a:rPr lang="en-US" dirty="0"/>
            </a:br>
            <a:r>
              <a:rPr lang="en-US" dirty="0"/>
              <a:t>Their value and utility vary widely, with some focusing on niche use cases and others competing directly with Bitcoin.</a:t>
            </a:r>
            <a:endParaRPr lang="en-CA" dirty="0"/>
          </a:p>
        </p:txBody>
      </p:sp>
      <p:sp>
        <p:nvSpPr>
          <p:cNvPr id="5" name="TextBox 4">
            <a:extLst>
              <a:ext uri="{FF2B5EF4-FFF2-40B4-BE49-F238E27FC236}">
                <a16:creationId xmlns:a16="http://schemas.microsoft.com/office/drawing/2014/main" id="{6D16930D-3C7A-1B3E-E1D8-809CB03C05F7}"/>
              </a:ext>
            </a:extLst>
          </p:cNvPr>
          <p:cNvSpPr txBox="1"/>
          <p:nvPr/>
        </p:nvSpPr>
        <p:spPr>
          <a:xfrm>
            <a:off x="0" y="6492875"/>
            <a:ext cx="9039225" cy="369332"/>
          </a:xfrm>
          <a:prstGeom prst="rect">
            <a:avLst/>
          </a:prstGeom>
          <a:noFill/>
        </p:spPr>
        <p:txBody>
          <a:bodyPr wrap="square" rtlCol="0">
            <a:spAutoFit/>
          </a:bodyPr>
          <a:lstStyle/>
          <a:p>
            <a:r>
              <a:rPr lang="en-CA" dirty="0"/>
              <a:t>Video URL:  https://youtu.be/3yzKVoAreKU?si=s9JClkRiR3_4lM6V</a:t>
            </a:r>
          </a:p>
        </p:txBody>
      </p:sp>
      <p:pic>
        <p:nvPicPr>
          <p:cNvPr id="6" name="Picture 5">
            <a:extLst>
              <a:ext uri="{FF2B5EF4-FFF2-40B4-BE49-F238E27FC236}">
                <a16:creationId xmlns:a16="http://schemas.microsoft.com/office/drawing/2014/main" id="{7BC2B0B7-6F66-9CF2-5E1C-DE8980330F10}"/>
              </a:ext>
            </a:extLst>
          </p:cNvPr>
          <p:cNvPicPr>
            <a:picLocks noChangeAspect="1"/>
          </p:cNvPicPr>
          <p:nvPr/>
        </p:nvPicPr>
        <p:blipFill>
          <a:blip r:embed="rId3"/>
          <a:stretch>
            <a:fillRect/>
          </a:stretch>
        </p:blipFill>
        <p:spPr>
          <a:xfrm>
            <a:off x="1284002" y="3859667"/>
            <a:ext cx="3978878" cy="2088675"/>
          </a:xfrm>
          <a:prstGeom prst="rect">
            <a:avLst/>
          </a:prstGeom>
        </p:spPr>
      </p:pic>
    </p:spTree>
    <p:extLst>
      <p:ext uri="{BB962C8B-B14F-4D97-AF65-F5344CB8AC3E}">
        <p14:creationId xmlns:p14="http://schemas.microsoft.com/office/powerpoint/2010/main" val="1981763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526A9-00B1-7516-62E2-EE3050F8E7F2}"/>
              </a:ext>
            </a:extLst>
          </p:cNvPr>
          <p:cNvSpPr>
            <a:spLocks noGrp="1"/>
          </p:cNvSpPr>
          <p:nvPr>
            <p:ph type="title"/>
          </p:nvPr>
        </p:nvSpPr>
        <p:spPr/>
        <p:txBody>
          <a:bodyPr/>
          <a:lstStyle/>
          <a:p>
            <a:r>
              <a:rPr lang="en-CA" b="1" dirty="0"/>
              <a:t>Bitcoin ATM</a:t>
            </a:r>
          </a:p>
        </p:txBody>
      </p:sp>
      <p:sp>
        <p:nvSpPr>
          <p:cNvPr id="3" name="Content Placeholder 2">
            <a:extLst>
              <a:ext uri="{FF2B5EF4-FFF2-40B4-BE49-F238E27FC236}">
                <a16:creationId xmlns:a16="http://schemas.microsoft.com/office/drawing/2014/main" id="{5A629308-8539-F6E4-AFD1-47A431F96BEC}"/>
              </a:ext>
            </a:extLst>
          </p:cNvPr>
          <p:cNvSpPr>
            <a:spLocks noGrp="1"/>
          </p:cNvSpPr>
          <p:nvPr>
            <p:ph sz="half" idx="1"/>
          </p:nvPr>
        </p:nvSpPr>
        <p:spPr/>
        <p:txBody>
          <a:bodyPr>
            <a:normAutofit fontScale="92500" lnSpcReduction="10000"/>
          </a:bodyPr>
          <a:lstStyle/>
          <a:p>
            <a:r>
              <a:rPr lang="en-CA" b="1" dirty="0"/>
              <a:t>Beginner:</a:t>
            </a:r>
            <a:r>
              <a:rPr lang="en-CA" dirty="0"/>
              <a:t/>
            </a:r>
            <a:r>
              <a:rPr lang="en-US" dirty="0"/>
              <a:t>A physical kiosk that allows buying or selling Bitcoin for cash.</a:t>
            </a:r>
            <a:br>
              <a:rPr lang="en-US" dirty="0"/>
            </a:br>
            <a:r>
              <a:rPr lang="en-US" dirty="0"/>
              <a:t>Often requires ID verification depending on regulations.</a:t>
            </a:r>
            <a:br>
              <a:rPr lang="en-US" dirty="0"/>
            </a:br>
            <a:r>
              <a:rPr lang="en-US" dirty="0"/>
              <a:t>Connected to crypto exchanges to process transactions instantly.</a:t>
            </a:r>
            <a:endParaRPr lang="en-CA" dirty="0"/>
          </a:p>
        </p:txBody>
      </p:sp>
      <p:sp>
        <p:nvSpPr>
          <p:cNvPr id="4" name="Content Placeholder 3">
            <a:extLst>
              <a:ext uri="{FF2B5EF4-FFF2-40B4-BE49-F238E27FC236}">
                <a16:creationId xmlns:a16="http://schemas.microsoft.com/office/drawing/2014/main" id="{475FE674-965D-6F12-357C-872BC7D4290B}"/>
              </a:ext>
            </a:extLst>
          </p:cNvPr>
          <p:cNvSpPr>
            <a:spLocks noGrp="1"/>
          </p:cNvSpPr>
          <p:nvPr>
            <p:ph sz="half" idx="2"/>
          </p:nvPr>
        </p:nvSpPr>
        <p:spPr/>
        <p:txBody>
          <a:bodyPr>
            <a:normAutofit fontScale="92500" lnSpcReduction="10000"/>
          </a:bodyPr>
          <a:lstStyle/>
          <a:p>
            <a:r>
              <a:rPr lang="en-US" b="1" dirty="0"/>
              <a:t>Intermediate:</a:t>
            </a:r>
            <a:br>
              <a:rPr lang="en-US" dirty="0"/>
            </a:br>
            <a:r>
              <a:rPr lang="en-US" dirty="0"/>
              <a:t>A Bitcoin ATM is a kiosk that allows users to buy or sell Bitcoin using cash or debit cards. These machines connect directly to a cryptocurrency exchange or wallet infrastructure. While convenient, they often charge higher fees compared to online exchanges. KYC (identity verification) may be required depending on regulations.</a:t>
            </a:r>
            <a:endParaRPr lang="en-CA" dirty="0"/>
          </a:p>
        </p:txBody>
      </p:sp>
      <p:pic>
        <p:nvPicPr>
          <p:cNvPr id="5" name="Content Placeholder 4" descr="A person running towards a atm&#10;&#10;AI-generated content may be incorrect.">
            <a:extLst>
              <a:ext uri="{FF2B5EF4-FFF2-40B4-BE49-F238E27FC236}">
                <a16:creationId xmlns:a16="http://schemas.microsoft.com/office/drawing/2014/main" id="{EC39D603-0E22-61AE-60D4-6DDBC5970B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3342" y="48172"/>
            <a:ext cx="2065315" cy="1664582"/>
          </a:xfrm>
          <a:prstGeom prst="rect">
            <a:avLst/>
          </a:prstGeom>
        </p:spPr>
      </p:pic>
      <p:pic>
        <p:nvPicPr>
          <p:cNvPr id="6" name="Picture 5" descr="A diagram of a wallet&#10;&#10;AI-generated content may be incorrect.">
            <a:extLst>
              <a:ext uri="{FF2B5EF4-FFF2-40B4-BE49-F238E27FC236}">
                <a16:creationId xmlns:a16="http://schemas.microsoft.com/office/drawing/2014/main" id="{A0542D8A-EE36-1AB8-F65A-97DEB775D9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4347075"/>
            <a:ext cx="4463142" cy="1829888"/>
          </a:xfrm>
          <a:prstGeom prst="rect">
            <a:avLst/>
          </a:prstGeom>
        </p:spPr>
      </p:pic>
    </p:spTree>
    <p:extLst>
      <p:ext uri="{BB962C8B-B14F-4D97-AF65-F5344CB8AC3E}">
        <p14:creationId xmlns:p14="http://schemas.microsoft.com/office/powerpoint/2010/main" val="28535544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62E34-2820-E31B-F747-D75FA718E68E}"/>
              </a:ext>
            </a:extLst>
          </p:cNvPr>
          <p:cNvSpPr>
            <a:spLocks noGrp="1"/>
          </p:cNvSpPr>
          <p:nvPr>
            <p:ph type="title"/>
          </p:nvPr>
        </p:nvSpPr>
        <p:spPr/>
        <p:txBody>
          <a:bodyPr/>
          <a:lstStyle/>
          <a:p>
            <a:r>
              <a:rPr lang="en-CA" b="1" dirty="0"/>
              <a:t>Block Size</a:t>
            </a:r>
            <a:endParaRPr lang="en-CA" dirty="0"/>
          </a:p>
        </p:txBody>
      </p:sp>
      <p:sp>
        <p:nvSpPr>
          <p:cNvPr id="3" name="Content Placeholder 2">
            <a:extLst>
              <a:ext uri="{FF2B5EF4-FFF2-40B4-BE49-F238E27FC236}">
                <a16:creationId xmlns:a16="http://schemas.microsoft.com/office/drawing/2014/main" id="{BD75EDF7-F47C-D349-4656-C02D8D4D7D17}"/>
              </a:ext>
            </a:extLst>
          </p:cNvPr>
          <p:cNvSpPr>
            <a:spLocks noGrp="1"/>
          </p:cNvSpPr>
          <p:nvPr>
            <p:ph sz="half" idx="1"/>
          </p:nvPr>
        </p:nvSpPr>
        <p:spPr/>
        <p:txBody>
          <a:bodyPr>
            <a:normAutofit fontScale="92500" lnSpcReduction="10000"/>
          </a:bodyPr>
          <a:lstStyle/>
          <a:p>
            <a:r>
              <a:rPr lang="en-CA" b="1" dirty="0"/>
              <a:t>Beginner:</a:t>
            </a:r>
            <a:r>
              <a:rPr lang="en-CA" dirty="0"/>
              <a:t/>
            </a:r>
            <a:r>
              <a:rPr lang="en-US" dirty="0"/>
              <a:t>The maximum amount of data a block can contain.</a:t>
            </a:r>
            <a:br>
              <a:rPr lang="en-US" dirty="0"/>
            </a:br>
            <a:r>
              <a:rPr lang="en-US" dirty="0"/>
              <a:t>Affects how many transactions fit in a single block.</a:t>
            </a:r>
            <a:br>
              <a:rPr lang="en-US" dirty="0"/>
            </a:br>
            <a:r>
              <a:rPr lang="en-US" dirty="0"/>
              <a:t>Larger blocks can improve throughput but may reduce decentralization.</a:t>
            </a:r>
            <a:endParaRPr lang="en-CA" dirty="0"/>
          </a:p>
        </p:txBody>
      </p:sp>
      <p:sp>
        <p:nvSpPr>
          <p:cNvPr id="4" name="Content Placeholder 3">
            <a:extLst>
              <a:ext uri="{FF2B5EF4-FFF2-40B4-BE49-F238E27FC236}">
                <a16:creationId xmlns:a16="http://schemas.microsoft.com/office/drawing/2014/main" id="{9D40FBD3-342B-8657-0ED5-ADE245E032EA}"/>
              </a:ext>
            </a:extLst>
          </p:cNvPr>
          <p:cNvSpPr>
            <a:spLocks noGrp="1"/>
          </p:cNvSpPr>
          <p:nvPr>
            <p:ph sz="half" idx="2"/>
          </p:nvPr>
        </p:nvSpPr>
        <p:spPr/>
        <p:txBody>
          <a:bodyPr>
            <a:normAutofit fontScale="92500" lnSpcReduction="10000"/>
          </a:bodyPr>
          <a:lstStyle/>
          <a:p>
            <a:r>
              <a:rPr lang="en-US" b="1" dirty="0"/>
              <a:t>Intermediate:</a:t>
            </a:r>
            <a:br>
              <a:rPr lang="en-US" dirty="0"/>
            </a:br>
            <a:r>
              <a:rPr lang="en-US" dirty="0"/>
              <a:t>Block size refers to the maximum amount of data a block can contain. In Bitcoin, the original block size was capped at 1 MB, limiting the number of transactions processed per block. Disputes over block size scalability led to forks like Bitcoin Cash, which adopted larger block sizes. It directly affects throughput, fees, and scalability.</a:t>
            </a:r>
            <a:endParaRPr lang="en-CA" dirty="0"/>
          </a:p>
        </p:txBody>
      </p:sp>
      <p:pic>
        <p:nvPicPr>
          <p:cNvPr id="5" name="Content Placeholder 4" descr="A diagram of a block diagram&#10;&#10;AI-generated content may be incorrect.">
            <a:extLst>
              <a:ext uri="{FF2B5EF4-FFF2-40B4-BE49-F238E27FC236}">
                <a16:creationId xmlns:a16="http://schemas.microsoft.com/office/drawing/2014/main" id="{7FB64C8F-5BE9-598E-59F2-5AD74603CC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0080" y="4161350"/>
            <a:ext cx="3772896" cy="2150550"/>
          </a:xfrm>
          <a:prstGeom prst="rect">
            <a:avLst/>
          </a:prstGeom>
        </p:spPr>
      </p:pic>
    </p:spTree>
    <p:extLst>
      <p:ext uri="{BB962C8B-B14F-4D97-AF65-F5344CB8AC3E}">
        <p14:creationId xmlns:p14="http://schemas.microsoft.com/office/powerpoint/2010/main" val="25915240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037D9-72F9-EE29-2D21-FA889B8808E8}"/>
              </a:ext>
            </a:extLst>
          </p:cNvPr>
          <p:cNvSpPr>
            <a:spLocks noGrp="1"/>
          </p:cNvSpPr>
          <p:nvPr>
            <p:ph type="title"/>
          </p:nvPr>
        </p:nvSpPr>
        <p:spPr/>
        <p:txBody>
          <a:bodyPr/>
          <a:lstStyle/>
          <a:p>
            <a:r>
              <a:rPr lang="en-CA" b="1" dirty="0"/>
              <a:t>Block Reward</a:t>
            </a:r>
            <a:endParaRPr lang="en-CA" dirty="0"/>
          </a:p>
        </p:txBody>
      </p:sp>
      <p:sp>
        <p:nvSpPr>
          <p:cNvPr id="3" name="Content Placeholder 2">
            <a:extLst>
              <a:ext uri="{FF2B5EF4-FFF2-40B4-BE49-F238E27FC236}">
                <a16:creationId xmlns:a16="http://schemas.microsoft.com/office/drawing/2014/main" id="{0EBD7842-982D-FD73-EE4A-DA7CB1D07D3C}"/>
              </a:ext>
            </a:extLst>
          </p:cNvPr>
          <p:cNvSpPr>
            <a:spLocks noGrp="1"/>
          </p:cNvSpPr>
          <p:nvPr>
            <p:ph sz="half" idx="1"/>
          </p:nvPr>
        </p:nvSpPr>
        <p:spPr/>
        <p:txBody>
          <a:bodyPr>
            <a:normAutofit fontScale="92500"/>
          </a:bodyPr>
          <a:lstStyle/>
          <a:p>
            <a:r>
              <a:rPr lang="en-CA" b="1" dirty="0"/>
              <a:t>Beginner:</a:t>
            </a:r>
            <a:r>
              <a:rPr lang="en-CA" dirty="0"/>
              <a:t/>
            </a:r>
            <a:r>
              <a:rPr lang="en-US" dirty="0"/>
              <a:t>The new coins and transaction fees given to a miner or validator for creating a block.</a:t>
            </a:r>
            <a:br>
              <a:rPr lang="en-US" dirty="0"/>
            </a:br>
            <a:r>
              <a:rPr lang="en-US" dirty="0"/>
              <a:t>In Bitcoin, the reward halves roughly every four years (halving).</a:t>
            </a:r>
            <a:br>
              <a:rPr lang="en-US" dirty="0"/>
            </a:br>
            <a:r>
              <a:rPr lang="en-US" dirty="0"/>
              <a:t>Encourages participants to secure the network.</a:t>
            </a:r>
            <a:endParaRPr lang="en-CA" dirty="0"/>
          </a:p>
        </p:txBody>
      </p:sp>
      <p:sp>
        <p:nvSpPr>
          <p:cNvPr id="4" name="Content Placeholder 3">
            <a:extLst>
              <a:ext uri="{FF2B5EF4-FFF2-40B4-BE49-F238E27FC236}">
                <a16:creationId xmlns:a16="http://schemas.microsoft.com/office/drawing/2014/main" id="{7028EB1C-45C3-7938-C076-EFFA371815E2}"/>
              </a:ext>
            </a:extLst>
          </p:cNvPr>
          <p:cNvSpPr>
            <a:spLocks noGrp="1"/>
          </p:cNvSpPr>
          <p:nvPr>
            <p:ph sz="half" idx="2"/>
          </p:nvPr>
        </p:nvSpPr>
        <p:spPr/>
        <p:txBody>
          <a:bodyPr>
            <a:normAutofit fontScale="92500"/>
          </a:bodyPr>
          <a:lstStyle/>
          <a:p>
            <a:r>
              <a:rPr lang="en-US" b="1" dirty="0"/>
              <a:t>Intermediate:</a:t>
            </a:r>
            <a:br>
              <a:rPr lang="en-US" dirty="0"/>
            </a:br>
            <a:r>
              <a:rPr lang="en-US" dirty="0"/>
              <a:t>The block reward is the incentive miners receive for successfully validating and adding a new block. It consists of newly minted coins plus transaction fees. Block rewards decrease over time through events like Bitcoin halving, making supply scarcer. This mechanism aligns network security with monetary issuance.</a:t>
            </a:r>
            <a:endParaRPr lang="en-CA" dirty="0"/>
          </a:p>
        </p:txBody>
      </p:sp>
      <p:pic>
        <p:nvPicPr>
          <p:cNvPr id="5" name="Picture 4" descr="A diagram of a blockchain network&#10;&#10;AI-generated content may be incorrect.">
            <a:extLst>
              <a:ext uri="{FF2B5EF4-FFF2-40B4-BE49-F238E27FC236}">
                <a16:creationId xmlns:a16="http://schemas.microsoft.com/office/drawing/2014/main" id="{72A7DCA4-0E6E-5806-72DB-1C7C0AB19A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4503193"/>
            <a:ext cx="5131088" cy="1808707"/>
          </a:xfrm>
          <a:prstGeom prst="rect">
            <a:avLst/>
          </a:prstGeom>
        </p:spPr>
      </p:pic>
    </p:spTree>
    <p:extLst>
      <p:ext uri="{BB962C8B-B14F-4D97-AF65-F5344CB8AC3E}">
        <p14:creationId xmlns:p14="http://schemas.microsoft.com/office/powerpoint/2010/main" val="18441131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D6827-0A65-74C9-55E9-147F003D381C}"/>
              </a:ext>
            </a:extLst>
          </p:cNvPr>
          <p:cNvSpPr>
            <a:spLocks noGrp="1"/>
          </p:cNvSpPr>
          <p:nvPr>
            <p:ph type="title"/>
          </p:nvPr>
        </p:nvSpPr>
        <p:spPr/>
        <p:txBody>
          <a:bodyPr/>
          <a:lstStyle/>
          <a:p>
            <a:r>
              <a:rPr lang="en-CA" b="1" dirty="0"/>
              <a:t>Bytecode</a:t>
            </a:r>
            <a:endParaRPr lang="en-CA" dirty="0"/>
          </a:p>
        </p:txBody>
      </p:sp>
      <p:sp>
        <p:nvSpPr>
          <p:cNvPr id="3" name="Content Placeholder 2">
            <a:extLst>
              <a:ext uri="{FF2B5EF4-FFF2-40B4-BE49-F238E27FC236}">
                <a16:creationId xmlns:a16="http://schemas.microsoft.com/office/drawing/2014/main" id="{BE9E9EC5-BDFE-06A1-A752-3790AB69054E}"/>
              </a:ext>
            </a:extLst>
          </p:cNvPr>
          <p:cNvSpPr>
            <a:spLocks noGrp="1"/>
          </p:cNvSpPr>
          <p:nvPr>
            <p:ph sz="half" idx="1"/>
          </p:nvPr>
        </p:nvSpPr>
        <p:spPr/>
        <p:txBody>
          <a:bodyPr>
            <a:normAutofit fontScale="92500" lnSpcReduction="10000"/>
          </a:bodyPr>
          <a:lstStyle/>
          <a:p>
            <a:r>
              <a:rPr lang="en-CA" b="1" dirty="0"/>
              <a:t>Beginner:</a:t>
            </a:r>
            <a:r>
              <a:rPr lang="en-CA" dirty="0"/>
              <a:t/>
            </a:r>
            <a:r>
              <a:rPr lang="en-US" dirty="0"/>
              <a:t>Low-level instructions executed by the Ethereum Virtual Machine (EVM).</a:t>
            </a:r>
            <a:br>
              <a:rPr lang="en-US" dirty="0"/>
            </a:br>
            <a:r>
              <a:rPr lang="en-US" dirty="0"/>
              <a:t>Generated from higher-level languages like Solidity.</a:t>
            </a:r>
            <a:br>
              <a:rPr lang="en-US" dirty="0"/>
            </a:br>
            <a:r>
              <a:rPr lang="en-US" dirty="0"/>
              <a:t>Enables smart contracts to run consistently across all nodes.</a:t>
            </a:r>
            <a:endParaRPr lang="en-CA" dirty="0"/>
          </a:p>
        </p:txBody>
      </p:sp>
      <p:sp>
        <p:nvSpPr>
          <p:cNvPr id="4" name="Content Placeholder 3">
            <a:extLst>
              <a:ext uri="{FF2B5EF4-FFF2-40B4-BE49-F238E27FC236}">
                <a16:creationId xmlns:a16="http://schemas.microsoft.com/office/drawing/2014/main" id="{52E641DE-10C2-D05A-8EA2-CF160C5DB26D}"/>
              </a:ext>
            </a:extLst>
          </p:cNvPr>
          <p:cNvSpPr>
            <a:spLocks noGrp="1"/>
          </p:cNvSpPr>
          <p:nvPr>
            <p:ph sz="half" idx="2"/>
          </p:nvPr>
        </p:nvSpPr>
        <p:spPr/>
        <p:txBody>
          <a:bodyPr>
            <a:normAutofit fontScale="92500" lnSpcReduction="10000"/>
          </a:bodyPr>
          <a:lstStyle/>
          <a:p>
            <a:r>
              <a:rPr lang="en-US" b="1" dirty="0"/>
              <a:t>Intermediate:</a:t>
            </a:r>
            <a:br>
              <a:rPr lang="en-US" dirty="0"/>
            </a:br>
            <a:r>
              <a:rPr lang="en-US" dirty="0"/>
              <a:t>In blockchain (Ethereum in particular), bytecode is the low-level, machine-readable code executed by the Ethereum Virtual Machine (EVM). Smart contracts written in Solidity are compiled into bytecode before deployment. This ensures consistent execution across all nodes. Bytecode enables deterministic, trustless contract behavior across the network.</a:t>
            </a:r>
            <a:endParaRPr lang="en-CA" dirty="0"/>
          </a:p>
        </p:txBody>
      </p:sp>
      <p:pic>
        <p:nvPicPr>
          <p:cNvPr id="5" name="Content Placeholder 6" descr="A diagram of a document with arrows and a magnifying glass&#10;&#10;AI-generated content may be incorrect.">
            <a:extLst>
              <a:ext uri="{FF2B5EF4-FFF2-40B4-BE49-F238E27FC236}">
                <a16:creationId xmlns:a16="http://schemas.microsoft.com/office/drawing/2014/main" id="{3BB788F1-6A7C-5962-47CA-0B4198ADCF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4480" y="4124355"/>
            <a:ext cx="3322320" cy="2400376"/>
          </a:xfrm>
          <a:prstGeom prst="rect">
            <a:avLst/>
          </a:prstGeom>
        </p:spPr>
      </p:pic>
    </p:spTree>
    <p:extLst>
      <p:ext uri="{BB962C8B-B14F-4D97-AF65-F5344CB8AC3E}">
        <p14:creationId xmlns:p14="http://schemas.microsoft.com/office/powerpoint/2010/main" val="39993082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18A34-D185-68A7-0C63-B9B792821BB7}"/>
              </a:ext>
            </a:extLst>
          </p:cNvPr>
          <p:cNvSpPr>
            <a:spLocks noGrp="1"/>
          </p:cNvSpPr>
          <p:nvPr>
            <p:ph type="title"/>
          </p:nvPr>
        </p:nvSpPr>
        <p:spPr/>
        <p:txBody>
          <a:bodyPr/>
          <a:lstStyle/>
          <a:p>
            <a:r>
              <a:rPr lang="en-CA" b="1" dirty="0"/>
              <a:t>Byzantine Fault Tolerance</a:t>
            </a:r>
            <a:endParaRPr lang="en-CA" dirty="0"/>
          </a:p>
        </p:txBody>
      </p:sp>
      <p:sp>
        <p:nvSpPr>
          <p:cNvPr id="3" name="Content Placeholder 2">
            <a:extLst>
              <a:ext uri="{FF2B5EF4-FFF2-40B4-BE49-F238E27FC236}">
                <a16:creationId xmlns:a16="http://schemas.microsoft.com/office/drawing/2014/main" id="{065033FE-2B1B-FB3B-9A0E-74C7128FFA6A}"/>
              </a:ext>
            </a:extLst>
          </p:cNvPr>
          <p:cNvSpPr>
            <a:spLocks noGrp="1"/>
          </p:cNvSpPr>
          <p:nvPr>
            <p:ph sz="half" idx="1"/>
          </p:nvPr>
        </p:nvSpPr>
        <p:spPr>
          <a:xfrm>
            <a:off x="838200" y="1825625"/>
            <a:ext cx="3987800" cy="2126615"/>
          </a:xfrm>
        </p:spPr>
        <p:txBody>
          <a:bodyPr>
            <a:normAutofit fontScale="70000" lnSpcReduction="20000"/>
          </a:bodyPr>
          <a:lstStyle/>
          <a:p>
            <a:r>
              <a:rPr lang="en-CA" b="1" dirty="0"/>
              <a:t>Beginner:</a:t>
            </a:r>
            <a:r>
              <a:rPr lang="en-CA" dirty="0"/>
              <a:t/>
            </a:r>
            <a:r>
              <a:rPr lang="en-US" dirty="0"/>
              <a:t>The ability of a system to reach consensus even if some participants act dishonestly.</a:t>
            </a:r>
            <a:br>
              <a:rPr lang="en-US" dirty="0"/>
            </a:br>
            <a:r>
              <a:rPr lang="en-US" dirty="0"/>
              <a:t>Important for decentralized networks to function correctly.</a:t>
            </a:r>
            <a:br>
              <a:rPr lang="en-US" dirty="0"/>
            </a:br>
            <a:r>
              <a:rPr lang="en-US" dirty="0"/>
              <a:t>Forms the basis of several blockchain consensus algorithms.</a:t>
            </a:r>
          </a:p>
          <a:p>
            <a:endParaRPr lang="en-CA" dirty="0"/>
          </a:p>
        </p:txBody>
      </p:sp>
      <p:sp>
        <p:nvSpPr>
          <p:cNvPr id="4" name="Content Placeholder 3">
            <a:extLst>
              <a:ext uri="{FF2B5EF4-FFF2-40B4-BE49-F238E27FC236}">
                <a16:creationId xmlns:a16="http://schemas.microsoft.com/office/drawing/2014/main" id="{76FB94DA-6145-499F-7EFB-63A14263CE58}"/>
              </a:ext>
            </a:extLst>
          </p:cNvPr>
          <p:cNvSpPr>
            <a:spLocks noGrp="1"/>
          </p:cNvSpPr>
          <p:nvPr>
            <p:ph sz="half" idx="2"/>
          </p:nvPr>
        </p:nvSpPr>
        <p:spPr/>
        <p:txBody>
          <a:bodyPr>
            <a:normAutofit fontScale="70000" lnSpcReduction="20000"/>
          </a:bodyPr>
          <a:lstStyle/>
          <a:p>
            <a:r>
              <a:rPr lang="en-US" b="1" dirty="0"/>
              <a:t>Intermediate:</a:t>
            </a:r>
            <a:br>
              <a:rPr lang="en-US" dirty="0"/>
            </a:br>
            <a:r>
              <a:rPr lang="en-US" dirty="0"/>
              <a:t>BFT is the ability of a distributed system to continue operating correctly even if some participants act maliciously or fail. In blockchain, consensus algorithms like PBFT (Practical BFT) ensure agreement despite “Byzantine” actors. It guarantees trustless coordination without requiring central control. This is fundamental for security in decentralized systems.</a:t>
            </a:r>
            <a:endParaRPr lang="en-CA" dirty="0"/>
          </a:p>
        </p:txBody>
      </p:sp>
      <p:pic>
        <p:nvPicPr>
          <p:cNvPr id="5" name="Picture 4" descr="A diagram of a construction process&#10;&#10;AI-generated content may be incorrect.">
            <a:extLst>
              <a:ext uri="{FF2B5EF4-FFF2-40B4-BE49-F238E27FC236}">
                <a16:creationId xmlns:a16="http://schemas.microsoft.com/office/drawing/2014/main" id="{3D5A5BFF-0E40-9272-9F46-6285ECFD2A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5520" y="3593072"/>
            <a:ext cx="2763520" cy="2583891"/>
          </a:xfrm>
          <a:prstGeom prst="rect">
            <a:avLst/>
          </a:prstGeom>
        </p:spPr>
      </p:pic>
    </p:spTree>
    <p:extLst>
      <p:ext uri="{BB962C8B-B14F-4D97-AF65-F5344CB8AC3E}">
        <p14:creationId xmlns:p14="http://schemas.microsoft.com/office/powerpoint/2010/main" val="3803720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F3957-CF31-C96D-3A69-3AC142FBDC0D}"/>
              </a:ext>
            </a:extLst>
          </p:cNvPr>
          <p:cNvSpPr>
            <a:spLocks noGrp="1"/>
          </p:cNvSpPr>
          <p:nvPr>
            <p:ph type="title"/>
          </p:nvPr>
        </p:nvSpPr>
        <p:spPr/>
        <p:txBody>
          <a:bodyPr/>
          <a:lstStyle/>
          <a:p>
            <a:r>
              <a:rPr lang="en-CA" b="1" dirty="0"/>
              <a:t>Centralized</a:t>
            </a:r>
            <a:endParaRPr lang="en-CA" dirty="0"/>
          </a:p>
        </p:txBody>
      </p:sp>
      <p:sp>
        <p:nvSpPr>
          <p:cNvPr id="3" name="Content Placeholder 2">
            <a:extLst>
              <a:ext uri="{FF2B5EF4-FFF2-40B4-BE49-F238E27FC236}">
                <a16:creationId xmlns:a16="http://schemas.microsoft.com/office/drawing/2014/main" id="{29DCA1AE-B758-AD59-9954-A56C28F21FC5}"/>
              </a:ext>
            </a:extLst>
          </p:cNvPr>
          <p:cNvSpPr>
            <a:spLocks noGrp="1"/>
          </p:cNvSpPr>
          <p:nvPr>
            <p:ph sz="half" idx="1"/>
          </p:nvPr>
        </p:nvSpPr>
        <p:spPr/>
        <p:txBody>
          <a:bodyPr>
            <a:normAutofit fontScale="92500" lnSpcReduction="10000"/>
          </a:bodyPr>
          <a:lstStyle/>
          <a:p>
            <a:r>
              <a:rPr lang="en-CA" b="1" dirty="0"/>
              <a:t>Beginner:</a:t>
            </a:r>
            <a:r>
              <a:rPr lang="en-CA" dirty="0"/>
              <a:t/>
            </a:r>
            <a:r>
              <a:rPr lang="en-US" dirty="0"/>
              <a:t>A system controlled by a single authority or organization.</a:t>
            </a:r>
            <a:br>
              <a:rPr lang="en-US" dirty="0"/>
            </a:br>
            <a:r>
              <a:rPr lang="en-US" dirty="0"/>
              <a:t>Decisions and data storage happen in one place.</a:t>
            </a:r>
            <a:br>
              <a:rPr lang="en-US" dirty="0"/>
            </a:br>
            <a:r>
              <a:rPr lang="en-US" dirty="0"/>
              <a:t>More efficient but has a single point of failure.</a:t>
            </a:r>
            <a:endParaRPr lang="en-CA" dirty="0"/>
          </a:p>
        </p:txBody>
      </p:sp>
      <p:sp>
        <p:nvSpPr>
          <p:cNvPr id="4" name="Content Placeholder 3">
            <a:extLst>
              <a:ext uri="{FF2B5EF4-FFF2-40B4-BE49-F238E27FC236}">
                <a16:creationId xmlns:a16="http://schemas.microsoft.com/office/drawing/2014/main" id="{60B8C97E-98E1-81B5-2BF0-6D0481FD3114}"/>
              </a:ext>
            </a:extLst>
          </p:cNvPr>
          <p:cNvSpPr>
            <a:spLocks noGrp="1"/>
          </p:cNvSpPr>
          <p:nvPr>
            <p:ph sz="half" idx="2"/>
          </p:nvPr>
        </p:nvSpPr>
        <p:spPr/>
        <p:txBody>
          <a:bodyPr>
            <a:normAutofit fontScale="92500" lnSpcReduction="10000"/>
          </a:bodyPr>
          <a:lstStyle/>
          <a:p>
            <a:r>
              <a:rPr lang="en-US" b="1" dirty="0"/>
              <a:t>Intermediate:</a:t>
            </a:r>
            <a:br>
              <a:rPr lang="en-US" dirty="0"/>
            </a:br>
            <a:r>
              <a:rPr lang="en-US" dirty="0"/>
              <a:t>A centralized system is one where decision-making, control, and data storage are governed by a single authority or entity. Traditional banks and companies are centralized, as they control access, permissions, and operations. In contrast, blockchain decentralizes control, reducing single points of failure and censorship.</a:t>
            </a:r>
            <a:endParaRPr lang="en-CA" dirty="0"/>
          </a:p>
        </p:txBody>
      </p:sp>
      <p:pic>
        <p:nvPicPr>
          <p:cNvPr id="5" name="Content Placeholder 4" descr="A logo of a cube with arrows and dots&#10;&#10;AI-generated content may be incorrect.">
            <a:extLst>
              <a:ext uri="{FF2B5EF4-FFF2-40B4-BE49-F238E27FC236}">
                <a16:creationId xmlns:a16="http://schemas.microsoft.com/office/drawing/2014/main" id="{7BD3C80E-AA55-2764-D816-9401A9C7C8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260" y="500062"/>
            <a:ext cx="1322249" cy="1325563"/>
          </a:xfrm>
          <a:prstGeom prst="rect">
            <a:avLst/>
          </a:prstGeom>
        </p:spPr>
      </p:pic>
      <p:pic>
        <p:nvPicPr>
          <p:cNvPr id="6" name="Picture 5" descr="A screen shot of a chart&#10;&#10;AI-generated content may be incorrect.">
            <a:extLst>
              <a:ext uri="{FF2B5EF4-FFF2-40B4-BE49-F238E27FC236}">
                <a16:creationId xmlns:a16="http://schemas.microsoft.com/office/drawing/2014/main" id="{F68C4394-DB87-CCC8-C991-D5ED81F8B5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001294"/>
            <a:ext cx="5090666" cy="2112626"/>
          </a:xfrm>
          <a:prstGeom prst="rect">
            <a:avLst/>
          </a:prstGeom>
        </p:spPr>
      </p:pic>
    </p:spTree>
    <p:extLst>
      <p:ext uri="{BB962C8B-B14F-4D97-AF65-F5344CB8AC3E}">
        <p14:creationId xmlns:p14="http://schemas.microsoft.com/office/powerpoint/2010/main" val="912342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0BE5-FFBD-BECD-9EF6-F33FE1C50E27}"/>
              </a:ext>
            </a:extLst>
          </p:cNvPr>
          <p:cNvSpPr>
            <a:spLocks noGrp="1"/>
          </p:cNvSpPr>
          <p:nvPr>
            <p:ph type="title"/>
          </p:nvPr>
        </p:nvSpPr>
        <p:spPr/>
        <p:txBody>
          <a:bodyPr/>
          <a:lstStyle/>
          <a:p>
            <a:r>
              <a:rPr lang="en-CA" b="1" dirty="0"/>
              <a:t>Cryptoanalysis</a:t>
            </a:r>
            <a:endParaRPr lang="en-CA" dirty="0"/>
          </a:p>
        </p:txBody>
      </p:sp>
      <p:sp>
        <p:nvSpPr>
          <p:cNvPr id="3" name="Content Placeholder 2">
            <a:extLst>
              <a:ext uri="{FF2B5EF4-FFF2-40B4-BE49-F238E27FC236}">
                <a16:creationId xmlns:a16="http://schemas.microsoft.com/office/drawing/2014/main" id="{30055CBB-1F42-5DCF-892B-CC4976BEFD26}"/>
              </a:ext>
            </a:extLst>
          </p:cNvPr>
          <p:cNvSpPr>
            <a:spLocks noGrp="1"/>
          </p:cNvSpPr>
          <p:nvPr>
            <p:ph sz="half" idx="1"/>
          </p:nvPr>
        </p:nvSpPr>
        <p:spPr/>
        <p:txBody>
          <a:bodyPr>
            <a:normAutofit fontScale="92500" lnSpcReduction="10000"/>
          </a:bodyPr>
          <a:lstStyle/>
          <a:p>
            <a:r>
              <a:rPr lang="en-CA" b="1" dirty="0"/>
              <a:t>Beginner:</a:t>
            </a:r>
            <a:r>
              <a:rPr lang="en-CA" dirty="0"/>
              <a:t/>
            </a:r>
            <a:r>
              <a:rPr lang="en-US" dirty="0"/>
              <a:t>The study of methods for breaking or bypassing encryption.</a:t>
            </a:r>
            <a:br>
              <a:rPr lang="en-US" dirty="0"/>
            </a:br>
            <a:r>
              <a:rPr lang="en-US" dirty="0"/>
              <a:t>Used to find weaknesses in cryptographic algorithms.</a:t>
            </a:r>
            <a:br>
              <a:rPr lang="en-US" dirty="0"/>
            </a:br>
            <a:r>
              <a:rPr lang="en-US" dirty="0"/>
              <a:t>Helps improve security systems in blockchain.</a:t>
            </a:r>
            <a:endParaRPr lang="en-CA" dirty="0"/>
          </a:p>
        </p:txBody>
      </p:sp>
      <p:sp>
        <p:nvSpPr>
          <p:cNvPr id="4" name="Content Placeholder 3">
            <a:extLst>
              <a:ext uri="{FF2B5EF4-FFF2-40B4-BE49-F238E27FC236}">
                <a16:creationId xmlns:a16="http://schemas.microsoft.com/office/drawing/2014/main" id="{059878F7-A694-9F34-38E7-5344BA165631}"/>
              </a:ext>
            </a:extLst>
          </p:cNvPr>
          <p:cNvSpPr>
            <a:spLocks noGrp="1"/>
          </p:cNvSpPr>
          <p:nvPr>
            <p:ph sz="half" idx="2"/>
          </p:nvPr>
        </p:nvSpPr>
        <p:spPr/>
        <p:txBody>
          <a:bodyPr>
            <a:normAutofit fontScale="92500" lnSpcReduction="10000"/>
          </a:bodyPr>
          <a:lstStyle/>
          <a:p>
            <a:r>
              <a:rPr lang="en-US" b="1" dirty="0"/>
              <a:t>Intermediate:</a:t>
            </a:r>
            <a:br>
              <a:rPr lang="en-US" dirty="0"/>
            </a:br>
            <a:r>
              <a:rPr lang="en-US" dirty="0"/>
              <a:t>Cryptoanalysis is the study of analyzing and breaking cryptographic algorithms to find weaknesses. In blockchain, it focuses on testing the robustness of hashing, encryption, and digital signatures. Strong algorithms like SHA-256 are designed to resist known </a:t>
            </a:r>
            <a:r>
              <a:rPr lang="en-US" dirty="0" err="1"/>
              <a:t>cryptoanalytic</a:t>
            </a:r>
            <a:r>
              <a:rPr lang="en-US" dirty="0"/>
              <a:t> methods. Ongoing cryptoanalysis ensures long-term system security.</a:t>
            </a:r>
            <a:endParaRPr lang="en-CA" dirty="0"/>
          </a:p>
        </p:txBody>
      </p:sp>
      <p:pic>
        <p:nvPicPr>
          <p:cNvPr id="6" name="Picture 5" descr="A diagram of a diagram of a cryptocurrency&#10;&#10;AI-generated content may be incorrect.">
            <a:extLst>
              <a:ext uri="{FF2B5EF4-FFF2-40B4-BE49-F238E27FC236}">
                <a16:creationId xmlns:a16="http://schemas.microsoft.com/office/drawing/2014/main" id="{E6C113DC-2C3D-804B-77D8-C7997F8EA7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445" y="4121646"/>
            <a:ext cx="3570995" cy="2562189"/>
          </a:xfrm>
          <a:prstGeom prst="rect">
            <a:avLst/>
          </a:prstGeom>
        </p:spPr>
      </p:pic>
    </p:spTree>
    <p:extLst>
      <p:ext uri="{BB962C8B-B14F-4D97-AF65-F5344CB8AC3E}">
        <p14:creationId xmlns:p14="http://schemas.microsoft.com/office/powerpoint/2010/main" val="256503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0551C-8622-19C9-454F-3CB1AED1A006}"/>
              </a:ext>
            </a:extLst>
          </p:cNvPr>
          <p:cNvSpPr>
            <a:spLocks noGrp="1"/>
          </p:cNvSpPr>
          <p:nvPr>
            <p:ph type="title"/>
          </p:nvPr>
        </p:nvSpPr>
        <p:spPr/>
        <p:txBody>
          <a:bodyPr/>
          <a:lstStyle/>
          <a:p>
            <a:r>
              <a:rPr lang="en-CA" b="1" dirty="0"/>
              <a:t>Consortium Blockchains</a:t>
            </a:r>
            <a:endParaRPr lang="en-CA" dirty="0"/>
          </a:p>
        </p:txBody>
      </p:sp>
      <p:sp>
        <p:nvSpPr>
          <p:cNvPr id="3" name="Content Placeholder 2">
            <a:extLst>
              <a:ext uri="{FF2B5EF4-FFF2-40B4-BE49-F238E27FC236}">
                <a16:creationId xmlns:a16="http://schemas.microsoft.com/office/drawing/2014/main" id="{578D0B68-2C50-E1E3-0919-D3020AE3F06C}"/>
              </a:ext>
            </a:extLst>
          </p:cNvPr>
          <p:cNvSpPr>
            <a:spLocks noGrp="1"/>
          </p:cNvSpPr>
          <p:nvPr>
            <p:ph sz="half" idx="1"/>
          </p:nvPr>
        </p:nvSpPr>
        <p:spPr/>
        <p:txBody>
          <a:bodyPr>
            <a:normAutofit fontScale="92500" lnSpcReduction="10000"/>
          </a:bodyPr>
          <a:lstStyle/>
          <a:p>
            <a:r>
              <a:rPr lang="en-CA" b="1" dirty="0"/>
              <a:t>Beginner:</a:t>
            </a:r>
            <a:r>
              <a:rPr lang="en-CA" dirty="0"/>
              <a:t/>
            </a:r>
            <a:r>
              <a:rPr lang="en-US" dirty="0"/>
              <a:t>A semi-private blockchain managed by multiple trusted organizations.</a:t>
            </a:r>
            <a:br>
              <a:rPr lang="en-US" dirty="0"/>
            </a:br>
            <a:r>
              <a:rPr lang="en-US" dirty="0"/>
              <a:t>Offers more control than public chains but more openness than private ones.</a:t>
            </a:r>
            <a:br>
              <a:rPr lang="en-US" dirty="0"/>
            </a:br>
            <a:r>
              <a:rPr lang="en-US" dirty="0"/>
              <a:t>Used in industries like finance and supply chain.</a:t>
            </a:r>
            <a:endParaRPr lang="en-CA" dirty="0"/>
          </a:p>
        </p:txBody>
      </p:sp>
      <p:sp>
        <p:nvSpPr>
          <p:cNvPr id="4" name="Content Placeholder 3">
            <a:extLst>
              <a:ext uri="{FF2B5EF4-FFF2-40B4-BE49-F238E27FC236}">
                <a16:creationId xmlns:a16="http://schemas.microsoft.com/office/drawing/2014/main" id="{192A50E7-78B5-9BC7-7BF7-911816F07282}"/>
              </a:ext>
            </a:extLst>
          </p:cNvPr>
          <p:cNvSpPr>
            <a:spLocks noGrp="1"/>
          </p:cNvSpPr>
          <p:nvPr>
            <p:ph sz="half" idx="2"/>
          </p:nvPr>
        </p:nvSpPr>
        <p:spPr/>
        <p:txBody>
          <a:bodyPr>
            <a:normAutofit fontScale="92500" lnSpcReduction="10000"/>
          </a:bodyPr>
          <a:lstStyle/>
          <a:p>
            <a:r>
              <a:rPr lang="en-US" b="1" dirty="0"/>
              <a:t>Intermediate:</a:t>
            </a:r>
            <a:br>
              <a:rPr lang="en-US" dirty="0"/>
            </a:br>
            <a:r>
              <a:rPr lang="en-US" dirty="0"/>
              <a:t>A consortium blockchain is a semi-decentralized blockchain governed by a group of organizations rather than one single entity. It is permissioned, meaning only approved participants can validate transactions. These blockchains are popular in enterprise use cases like supply chains and banking, balancing transparency with control.</a:t>
            </a:r>
            <a:endParaRPr lang="en-CA" dirty="0"/>
          </a:p>
        </p:txBody>
      </p:sp>
      <p:pic>
        <p:nvPicPr>
          <p:cNvPr id="5" name="Content Placeholder 4" descr="A diagram of buildings connected to a network&#10;&#10;AI-generated content may be incorrect.">
            <a:extLst>
              <a:ext uri="{FF2B5EF4-FFF2-40B4-BE49-F238E27FC236}">
                <a16:creationId xmlns:a16="http://schemas.microsoft.com/office/drawing/2014/main" id="{EDFFB86C-3A56-A9F3-49BB-E639F7841C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3118" y="4229495"/>
            <a:ext cx="2359082" cy="2628505"/>
          </a:xfrm>
          <a:prstGeom prst="rect">
            <a:avLst/>
          </a:prstGeom>
        </p:spPr>
      </p:pic>
    </p:spTree>
    <p:extLst>
      <p:ext uri="{BB962C8B-B14F-4D97-AF65-F5344CB8AC3E}">
        <p14:creationId xmlns:p14="http://schemas.microsoft.com/office/powerpoint/2010/main" val="14194100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BF979-41FE-8280-2B53-A8337DF30A37}"/>
              </a:ext>
            </a:extLst>
          </p:cNvPr>
          <p:cNvSpPr>
            <a:spLocks noGrp="1"/>
          </p:cNvSpPr>
          <p:nvPr>
            <p:ph type="title"/>
          </p:nvPr>
        </p:nvSpPr>
        <p:spPr/>
        <p:txBody>
          <a:bodyPr/>
          <a:lstStyle/>
          <a:p>
            <a:r>
              <a:rPr lang="en-CA" b="1" dirty="0"/>
              <a:t>Centralized Exchange (CEX)</a:t>
            </a:r>
            <a:endParaRPr lang="en-CA" dirty="0"/>
          </a:p>
        </p:txBody>
      </p:sp>
      <p:sp>
        <p:nvSpPr>
          <p:cNvPr id="3" name="Content Placeholder 2">
            <a:extLst>
              <a:ext uri="{FF2B5EF4-FFF2-40B4-BE49-F238E27FC236}">
                <a16:creationId xmlns:a16="http://schemas.microsoft.com/office/drawing/2014/main" id="{0C971BED-61A9-E56D-849B-0F8280296156}"/>
              </a:ext>
            </a:extLst>
          </p:cNvPr>
          <p:cNvSpPr>
            <a:spLocks noGrp="1"/>
          </p:cNvSpPr>
          <p:nvPr>
            <p:ph sz="half" idx="1"/>
          </p:nvPr>
        </p:nvSpPr>
        <p:spPr/>
        <p:txBody>
          <a:bodyPr>
            <a:normAutofit fontScale="92500" lnSpcReduction="10000"/>
          </a:bodyPr>
          <a:lstStyle/>
          <a:p>
            <a:r>
              <a:rPr lang="en-CA" b="1" dirty="0"/>
              <a:t>Beginner:</a:t>
            </a:r>
            <a:r>
              <a:rPr lang="en-CA" dirty="0"/>
              <a:t/>
            </a:r>
            <a:r>
              <a:rPr lang="en-US" dirty="0"/>
              <a:t>A platform where users trade crypto through an intermediary.</a:t>
            </a:r>
            <a:br>
              <a:rPr lang="en-US" dirty="0"/>
            </a:br>
            <a:r>
              <a:rPr lang="en-US" dirty="0"/>
              <a:t>The exchange holds custody of user funds.</a:t>
            </a:r>
            <a:br>
              <a:rPr lang="en-US" dirty="0"/>
            </a:br>
            <a:r>
              <a:rPr lang="en-US" dirty="0"/>
              <a:t>Examples include Binance, Coinbase, and Kraken.</a:t>
            </a:r>
            <a:endParaRPr lang="en-CA" dirty="0"/>
          </a:p>
        </p:txBody>
      </p:sp>
      <p:sp>
        <p:nvSpPr>
          <p:cNvPr id="4" name="Content Placeholder 3">
            <a:extLst>
              <a:ext uri="{FF2B5EF4-FFF2-40B4-BE49-F238E27FC236}">
                <a16:creationId xmlns:a16="http://schemas.microsoft.com/office/drawing/2014/main" id="{E48886A8-12CA-FF91-C2EE-C1E10F930EAB}"/>
              </a:ext>
            </a:extLst>
          </p:cNvPr>
          <p:cNvSpPr>
            <a:spLocks noGrp="1"/>
          </p:cNvSpPr>
          <p:nvPr>
            <p:ph sz="half" idx="2"/>
          </p:nvPr>
        </p:nvSpPr>
        <p:spPr/>
        <p:txBody>
          <a:bodyPr>
            <a:normAutofit fontScale="92500" lnSpcReduction="10000"/>
          </a:bodyPr>
          <a:lstStyle/>
          <a:p>
            <a:r>
              <a:rPr lang="en-US" b="1" dirty="0"/>
              <a:t>Intermediate:</a:t>
            </a:r>
            <a:br>
              <a:rPr lang="en-US" dirty="0"/>
            </a:br>
            <a:r>
              <a:rPr lang="en-US" dirty="0"/>
              <a:t>A centralized exchange (CEX) is a crypto trading platform run by a company that manages custody of user funds. Users trade through the exchange’s internal ledger instead of directly on-chain. CEXs provide liquidity, fiat on-ramps, and advanced trading tools but require trust in the operator. Security breaches and regulations are major concerns.</a:t>
            </a:r>
            <a:endParaRPr lang="en-CA" dirty="0"/>
          </a:p>
        </p:txBody>
      </p:sp>
      <p:pic>
        <p:nvPicPr>
          <p:cNvPr id="5" name="Content Placeholder 7" descr="A diagram of a blockchain&#10;&#10;AI-generated content may be incorrect.">
            <a:extLst>
              <a:ext uri="{FF2B5EF4-FFF2-40B4-BE49-F238E27FC236}">
                <a16:creationId xmlns:a16="http://schemas.microsoft.com/office/drawing/2014/main" id="{CA93220F-CBC3-1EE5-45AD-BBA1A680E2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4194612"/>
            <a:ext cx="4081820" cy="2663388"/>
          </a:xfrm>
          <a:prstGeom prst="rect">
            <a:avLst/>
          </a:prstGeom>
        </p:spPr>
      </p:pic>
    </p:spTree>
    <p:extLst>
      <p:ext uri="{BB962C8B-B14F-4D97-AF65-F5344CB8AC3E}">
        <p14:creationId xmlns:p14="http://schemas.microsoft.com/office/powerpoint/2010/main" val="1441141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E53E7-926D-8389-1874-7CE9A5814861}"/>
              </a:ext>
            </a:extLst>
          </p:cNvPr>
          <p:cNvSpPr>
            <a:spLocks noGrp="1"/>
          </p:cNvSpPr>
          <p:nvPr>
            <p:ph type="title"/>
          </p:nvPr>
        </p:nvSpPr>
        <p:spPr/>
        <p:txBody>
          <a:bodyPr/>
          <a:lstStyle/>
          <a:p>
            <a:r>
              <a:rPr lang="en-CA" b="1" dirty="0"/>
              <a:t>Cipher</a:t>
            </a:r>
            <a:endParaRPr lang="en-CA" dirty="0"/>
          </a:p>
        </p:txBody>
      </p:sp>
      <p:sp>
        <p:nvSpPr>
          <p:cNvPr id="3" name="Content Placeholder 2">
            <a:extLst>
              <a:ext uri="{FF2B5EF4-FFF2-40B4-BE49-F238E27FC236}">
                <a16:creationId xmlns:a16="http://schemas.microsoft.com/office/drawing/2014/main" id="{1984F860-70FF-D867-9D1E-DAB0DDB9314E}"/>
              </a:ext>
            </a:extLst>
          </p:cNvPr>
          <p:cNvSpPr>
            <a:spLocks noGrp="1"/>
          </p:cNvSpPr>
          <p:nvPr>
            <p:ph sz="half" idx="1"/>
          </p:nvPr>
        </p:nvSpPr>
        <p:spPr/>
        <p:txBody>
          <a:bodyPr>
            <a:normAutofit fontScale="92500" lnSpcReduction="10000"/>
          </a:bodyPr>
          <a:lstStyle/>
          <a:p>
            <a:r>
              <a:rPr lang="en-CA" b="1" dirty="0"/>
              <a:t>Beginner:</a:t>
            </a:r>
            <a:r>
              <a:rPr lang="en-CA" dirty="0"/>
              <a:t/>
            </a:r>
            <a:r>
              <a:rPr lang="en-US" dirty="0"/>
              <a:t>An algorithm for encrypting and decrypting data.</a:t>
            </a:r>
            <a:br>
              <a:rPr lang="en-US" dirty="0"/>
            </a:br>
            <a:r>
              <a:rPr lang="en-US" dirty="0"/>
              <a:t>Protects transaction details and communication on a blockchain.</a:t>
            </a:r>
            <a:br>
              <a:rPr lang="en-US" dirty="0"/>
            </a:br>
            <a:r>
              <a:rPr lang="en-US" dirty="0"/>
              <a:t>Examples include AES, DES, and ChaCha20.</a:t>
            </a:r>
            <a:endParaRPr lang="en-CA" dirty="0"/>
          </a:p>
        </p:txBody>
      </p:sp>
      <p:sp>
        <p:nvSpPr>
          <p:cNvPr id="4" name="Content Placeholder 3">
            <a:extLst>
              <a:ext uri="{FF2B5EF4-FFF2-40B4-BE49-F238E27FC236}">
                <a16:creationId xmlns:a16="http://schemas.microsoft.com/office/drawing/2014/main" id="{5860577B-8780-4FFE-C6D4-D99EEED42678}"/>
              </a:ext>
            </a:extLst>
          </p:cNvPr>
          <p:cNvSpPr>
            <a:spLocks noGrp="1"/>
          </p:cNvSpPr>
          <p:nvPr>
            <p:ph sz="half" idx="2"/>
          </p:nvPr>
        </p:nvSpPr>
        <p:spPr/>
        <p:txBody>
          <a:bodyPr>
            <a:normAutofit fontScale="92500" lnSpcReduction="10000"/>
          </a:bodyPr>
          <a:lstStyle/>
          <a:p>
            <a:r>
              <a:rPr lang="en-US" b="1" dirty="0"/>
              <a:t>Intermediate:</a:t>
            </a:r>
            <a:br>
              <a:rPr lang="en-US" dirty="0"/>
            </a:br>
            <a:r>
              <a:rPr lang="en-US" dirty="0"/>
              <a:t>A cipher is an algorithm used for encrypting and decrypting data, ensuring confidentiality in blockchain communication. Blockchains often use block ciphers like AES to secure wallets and transactions. The strength of a cipher depends on its resistance to attacks such as brute force and cryptanalysis. Ciphers are a foundation of blockchain security.</a:t>
            </a:r>
            <a:endParaRPr lang="en-CA" dirty="0"/>
          </a:p>
        </p:txBody>
      </p:sp>
      <p:pic>
        <p:nvPicPr>
          <p:cNvPr id="5" name="Picture 4" descr="A black background with a black square&#10;&#10;AI-generated content may be incorrect.">
            <a:extLst>
              <a:ext uri="{FF2B5EF4-FFF2-40B4-BE49-F238E27FC236}">
                <a16:creationId xmlns:a16="http://schemas.microsoft.com/office/drawing/2014/main" id="{C7112BCB-BDB1-4F25-7225-F73737B652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6525" y="3650890"/>
            <a:ext cx="3306835" cy="3306835"/>
          </a:xfrm>
          <a:prstGeom prst="rect">
            <a:avLst/>
          </a:prstGeom>
        </p:spPr>
      </p:pic>
    </p:spTree>
    <p:extLst>
      <p:ext uri="{BB962C8B-B14F-4D97-AF65-F5344CB8AC3E}">
        <p14:creationId xmlns:p14="http://schemas.microsoft.com/office/powerpoint/2010/main" val="4010563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9DA85-EB7C-5710-42D9-A1ED05A3116F}"/>
              </a:ext>
            </a:extLst>
          </p:cNvPr>
          <p:cNvSpPr>
            <a:spLocks noGrp="1"/>
          </p:cNvSpPr>
          <p:nvPr>
            <p:ph type="title"/>
          </p:nvPr>
        </p:nvSpPr>
        <p:spPr/>
        <p:txBody>
          <a:bodyPr/>
          <a:lstStyle/>
          <a:p>
            <a:r>
              <a:rPr lang="en-CA" b="1" dirty="0"/>
              <a:t>Authentication in Blockchain</a:t>
            </a:r>
          </a:p>
        </p:txBody>
      </p:sp>
      <p:sp>
        <p:nvSpPr>
          <p:cNvPr id="3" name="Content Placeholder 2">
            <a:extLst>
              <a:ext uri="{FF2B5EF4-FFF2-40B4-BE49-F238E27FC236}">
                <a16:creationId xmlns:a16="http://schemas.microsoft.com/office/drawing/2014/main" id="{ED0BD691-A8F8-2845-9C40-F6759D62262F}"/>
              </a:ext>
            </a:extLst>
          </p:cNvPr>
          <p:cNvSpPr>
            <a:spLocks noGrp="1"/>
          </p:cNvSpPr>
          <p:nvPr>
            <p:ph sz="half" idx="1"/>
          </p:nvPr>
        </p:nvSpPr>
        <p:spPr>
          <a:xfrm>
            <a:off x="838200" y="1825625"/>
            <a:ext cx="5181600" cy="2841625"/>
          </a:xfrm>
        </p:spPr>
        <p:txBody>
          <a:bodyPr>
            <a:normAutofit fontScale="92500" lnSpcReduction="20000"/>
          </a:bodyPr>
          <a:lstStyle/>
          <a:p>
            <a:r>
              <a:rPr lang="en-CA" b="1" dirty="0"/>
              <a:t>Beginner:</a:t>
            </a:r>
            <a:r>
              <a:rPr lang="en-CA" dirty="0"/>
              <a:t/>
            </a:r>
            <a:r>
              <a:rPr lang="en-US" dirty="0"/>
              <a:t>The process of proving a user’s identity on a blockchain network.</a:t>
            </a:r>
            <a:br>
              <a:rPr lang="en-US" dirty="0"/>
            </a:br>
            <a:r>
              <a:rPr lang="en-US" dirty="0"/>
              <a:t>It often uses cryptographic keys — a private key to sign and a public key to verify.</a:t>
            </a:r>
            <a:br>
              <a:rPr lang="en-US" dirty="0"/>
            </a:br>
            <a:r>
              <a:rPr lang="en-US" dirty="0"/>
              <a:t>This prevents unauthorized people from making transactions from your account.</a:t>
            </a:r>
            <a:endParaRPr lang="en-CA" dirty="0"/>
          </a:p>
        </p:txBody>
      </p:sp>
      <p:sp>
        <p:nvSpPr>
          <p:cNvPr id="4" name="Content Placeholder 3">
            <a:extLst>
              <a:ext uri="{FF2B5EF4-FFF2-40B4-BE49-F238E27FC236}">
                <a16:creationId xmlns:a16="http://schemas.microsoft.com/office/drawing/2014/main" id="{09B461B2-DAE0-72E9-45EC-1B9643915477}"/>
              </a:ext>
            </a:extLst>
          </p:cNvPr>
          <p:cNvSpPr>
            <a:spLocks noGrp="1"/>
          </p:cNvSpPr>
          <p:nvPr>
            <p:ph sz="half" idx="2"/>
          </p:nvPr>
        </p:nvSpPr>
        <p:spPr/>
        <p:txBody>
          <a:bodyPr>
            <a:normAutofit fontScale="92500" lnSpcReduction="20000"/>
          </a:bodyPr>
          <a:lstStyle/>
          <a:p>
            <a:r>
              <a:rPr lang="en-US" b="1" dirty="0"/>
              <a:t>Intermediate:</a:t>
            </a:r>
            <a:r>
              <a:rPr lang="en-US" dirty="0"/>
              <a:t> Authentication in blockchain ensures that a participant is who they claim to be before interacting with the network.</a:t>
            </a:r>
            <a:br>
              <a:rPr lang="en-US" dirty="0"/>
            </a:br>
            <a:r>
              <a:rPr lang="en-US" dirty="0"/>
              <a:t>This is achieved through cryptographic methods such as public-private key pairs, digital signatures, or identity verification protocols.</a:t>
            </a:r>
            <a:br>
              <a:rPr lang="en-US" dirty="0"/>
            </a:br>
            <a:r>
              <a:rPr lang="en-US" dirty="0"/>
              <a:t>In permissionless systems, authentication is typically linked to wallet ownership, while permissioned systems may require KYC.</a:t>
            </a:r>
            <a:endParaRPr lang="en-CA" dirty="0"/>
          </a:p>
        </p:txBody>
      </p:sp>
      <p:sp>
        <p:nvSpPr>
          <p:cNvPr id="5" name="TextBox 4">
            <a:extLst>
              <a:ext uri="{FF2B5EF4-FFF2-40B4-BE49-F238E27FC236}">
                <a16:creationId xmlns:a16="http://schemas.microsoft.com/office/drawing/2014/main" id="{D09189BD-60F1-F7F7-2828-230C1F8FD385}"/>
              </a:ext>
            </a:extLst>
          </p:cNvPr>
          <p:cNvSpPr txBox="1"/>
          <p:nvPr/>
        </p:nvSpPr>
        <p:spPr>
          <a:xfrm>
            <a:off x="0" y="6492875"/>
            <a:ext cx="6458819" cy="369332"/>
          </a:xfrm>
          <a:prstGeom prst="rect">
            <a:avLst/>
          </a:prstGeom>
          <a:noFill/>
        </p:spPr>
        <p:txBody>
          <a:bodyPr wrap="none" rtlCol="0">
            <a:spAutoFit/>
          </a:bodyPr>
          <a:lstStyle/>
          <a:p>
            <a:r>
              <a:rPr lang="en-CA" dirty="0"/>
              <a:t>Video URL:   https://www.youtube.com/watch?v=AYXa_OFBk2U</a:t>
            </a:r>
          </a:p>
        </p:txBody>
      </p:sp>
      <p:pic>
        <p:nvPicPr>
          <p:cNvPr id="6" name="Picture 5">
            <a:extLst>
              <a:ext uri="{FF2B5EF4-FFF2-40B4-BE49-F238E27FC236}">
                <a16:creationId xmlns:a16="http://schemas.microsoft.com/office/drawing/2014/main" id="{2DEA31D4-C326-339C-817B-051FC5A0D768}"/>
              </a:ext>
            </a:extLst>
          </p:cNvPr>
          <p:cNvPicPr>
            <a:picLocks noChangeAspect="1"/>
          </p:cNvPicPr>
          <p:nvPr/>
        </p:nvPicPr>
        <p:blipFill>
          <a:blip r:embed="rId2"/>
          <a:stretch>
            <a:fillRect/>
          </a:stretch>
        </p:blipFill>
        <p:spPr>
          <a:xfrm>
            <a:off x="897642" y="4434468"/>
            <a:ext cx="5274558" cy="1986651"/>
          </a:xfrm>
          <a:prstGeom prst="rect">
            <a:avLst/>
          </a:prstGeom>
        </p:spPr>
      </p:pic>
      <p:pic>
        <p:nvPicPr>
          <p:cNvPr id="7" name="Picture 6">
            <a:extLst>
              <a:ext uri="{FF2B5EF4-FFF2-40B4-BE49-F238E27FC236}">
                <a16:creationId xmlns:a16="http://schemas.microsoft.com/office/drawing/2014/main" id="{87CD56B8-2FDC-DF19-E0C8-644F8EA93776}"/>
              </a:ext>
            </a:extLst>
          </p:cNvPr>
          <p:cNvPicPr>
            <a:picLocks noChangeAspect="1"/>
          </p:cNvPicPr>
          <p:nvPr/>
        </p:nvPicPr>
        <p:blipFill>
          <a:blip r:embed="rId3"/>
          <a:stretch>
            <a:fillRect/>
          </a:stretch>
        </p:blipFill>
        <p:spPr>
          <a:xfrm>
            <a:off x="8886812" y="365124"/>
            <a:ext cx="1323072" cy="1325563"/>
          </a:xfrm>
          <a:prstGeom prst="rect">
            <a:avLst/>
          </a:prstGeom>
        </p:spPr>
      </p:pic>
    </p:spTree>
    <p:extLst>
      <p:ext uri="{BB962C8B-B14F-4D97-AF65-F5344CB8AC3E}">
        <p14:creationId xmlns:p14="http://schemas.microsoft.com/office/powerpoint/2010/main" val="32878741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832BE-BD8F-6480-E6B3-4480CF47B5D0}"/>
              </a:ext>
            </a:extLst>
          </p:cNvPr>
          <p:cNvSpPr>
            <a:spLocks noGrp="1"/>
          </p:cNvSpPr>
          <p:nvPr>
            <p:ph type="title"/>
          </p:nvPr>
        </p:nvSpPr>
        <p:spPr/>
        <p:txBody>
          <a:bodyPr/>
          <a:lstStyle/>
          <a:p>
            <a:r>
              <a:rPr lang="en-US" b="1" dirty="0"/>
              <a:t>Cold Wallet</a:t>
            </a:r>
            <a:br>
              <a:rPr lang="en-US" dirty="0"/>
            </a:br>
            <a:endParaRPr lang="en-CA" dirty="0"/>
          </a:p>
        </p:txBody>
      </p:sp>
      <p:sp>
        <p:nvSpPr>
          <p:cNvPr id="3" name="Content Placeholder 2">
            <a:extLst>
              <a:ext uri="{FF2B5EF4-FFF2-40B4-BE49-F238E27FC236}">
                <a16:creationId xmlns:a16="http://schemas.microsoft.com/office/drawing/2014/main" id="{D156434B-9D1B-A7F3-D3CD-550E5C3B06A9}"/>
              </a:ext>
            </a:extLst>
          </p:cNvPr>
          <p:cNvSpPr>
            <a:spLocks noGrp="1"/>
          </p:cNvSpPr>
          <p:nvPr>
            <p:ph sz="half" idx="1"/>
          </p:nvPr>
        </p:nvSpPr>
        <p:spPr/>
        <p:txBody>
          <a:bodyPr>
            <a:normAutofit fontScale="92500" lnSpcReduction="10000"/>
          </a:bodyPr>
          <a:lstStyle/>
          <a:p>
            <a:r>
              <a:rPr lang="en-CA" b="1" dirty="0"/>
              <a:t>Beginner:</a:t>
            </a:r>
            <a:r>
              <a:rPr lang="en-CA" dirty="0"/>
              <a:t/>
            </a:r>
            <a:r>
              <a:rPr lang="en-US" dirty="0"/>
              <a:t>A cold wallet is a way to keep your cryptocurrency safe without being connected to the internet. It’s like storing your gold in a safe instead of keeping it in your pocket. Because it’s offline, hackers can’t easily steal from it.</a:t>
            </a:r>
          </a:p>
          <a:p>
            <a:endParaRPr lang="en-CA" dirty="0"/>
          </a:p>
        </p:txBody>
      </p:sp>
      <p:sp>
        <p:nvSpPr>
          <p:cNvPr id="4" name="Content Placeholder 3">
            <a:extLst>
              <a:ext uri="{FF2B5EF4-FFF2-40B4-BE49-F238E27FC236}">
                <a16:creationId xmlns:a16="http://schemas.microsoft.com/office/drawing/2014/main" id="{7D453255-431E-92C6-6BB2-48F6F6461539}"/>
              </a:ext>
            </a:extLst>
          </p:cNvPr>
          <p:cNvSpPr>
            <a:spLocks noGrp="1"/>
          </p:cNvSpPr>
          <p:nvPr>
            <p:ph sz="half" idx="2"/>
          </p:nvPr>
        </p:nvSpPr>
        <p:spPr/>
        <p:txBody>
          <a:bodyPr>
            <a:normAutofit fontScale="92500" lnSpcReduction="10000"/>
          </a:bodyPr>
          <a:lstStyle/>
          <a:p>
            <a:r>
              <a:rPr lang="en-US" b="1" dirty="0"/>
              <a:t>Intermediate:</a:t>
            </a:r>
            <a:br>
              <a:rPr lang="en-US" dirty="0"/>
            </a:br>
            <a:r>
              <a:rPr lang="en-US" dirty="0"/>
              <a:t>A cold wallet is an offline cryptocurrency storage method, often in the form of hardware devices or paper wallets. Since it is disconnected from the internet, it protects against hacking and malware. Cold wallets are best for long-term holding of large funds, though they are less convenient for frequent transactions.</a:t>
            </a:r>
            <a:endParaRPr lang="en-CA" dirty="0"/>
          </a:p>
        </p:txBody>
      </p:sp>
      <p:pic>
        <p:nvPicPr>
          <p:cNvPr id="5" name="Picture 4" descr="A diagram of a wallet&#10;&#10;AI-generated content may be incorrect.">
            <a:extLst>
              <a:ext uri="{FF2B5EF4-FFF2-40B4-BE49-F238E27FC236}">
                <a16:creationId xmlns:a16="http://schemas.microsoft.com/office/drawing/2014/main" id="{3A77903C-86C1-EEF2-50A0-5EFC26B0FE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970" y="4092832"/>
            <a:ext cx="4052990" cy="2553382"/>
          </a:xfrm>
          <a:prstGeom prst="rect">
            <a:avLst/>
          </a:prstGeom>
        </p:spPr>
      </p:pic>
    </p:spTree>
    <p:extLst>
      <p:ext uri="{BB962C8B-B14F-4D97-AF65-F5344CB8AC3E}">
        <p14:creationId xmlns:p14="http://schemas.microsoft.com/office/powerpoint/2010/main" val="36985921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E62BF-9FFB-4EB0-6A8B-E280F6AD78DE}"/>
              </a:ext>
            </a:extLst>
          </p:cNvPr>
          <p:cNvSpPr>
            <a:spLocks noGrp="1"/>
          </p:cNvSpPr>
          <p:nvPr>
            <p:ph type="title"/>
          </p:nvPr>
        </p:nvSpPr>
        <p:spPr/>
        <p:txBody>
          <a:bodyPr/>
          <a:lstStyle/>
          <a:p>
            <a:r>
              <a:rPr lang="en-US" b="1" dirty="0"/>
              <a:t>Cloud Mining</a:t>
            </a:r>
            <a:br>
              <a:rPr lang="en-US" dirty="0"/>
            </a:br>
            <a:endParaRPr lang="en-CA" dirty="0"/>
          </a:p>
        </p:txBody>
      </p:sp>
      <p:sp>
        <p:nvSpPr>
          <p:cNvPr id="3" name="Content Placeholder 2">
            <a:extLst>
              <a:ext uri="{FF2B5EF4-FFF2-40B4-BE49-F238E27FC236}">
                <a16:creationId xmlns:a16="http://schemas.microsoft.com/office/drawing/2014/main" id="{80D58186-E86C-E550-4053-38F3C34BFFC3}"/>
              </a:ext>
            </a:extLst>
          </p:cNvPr>
          <p:cNvSpPr>
            <a:spLocks noGrp="1"/>
          </p:cNvSpPr>
          <p:nvPr>
            <p:ph sz="half" idx="1"/>
          </p:nvPr>
        </p:nvSpPr>
        <p:spPr>
          <a:xfrm>
            <a:off x="838200" y="1825625"/>
            <a:ext cx="5181600" cy="2451735"/>
          </a:xfrm>
        </p:spPr>
        <p:txBody>
          <a:bodyPr>
            <a:normAutofit fontScale="92500" lnSpcReduction="20000"/>
          </a:bodyPr>
          <a:lstStyle/>
          <a:p>
            <a:r>
              <a:rPr lang="en-CA" b="1" dirty="0"/>
              <a:t>Beginner:</a:t>
            </a:r>
            <a:r>
              <a:rPr lang="en-CA" dirty="0"/>
              <a:t/>
            </a:r>
            <a:r>
              <a:rPr lang="en-US" dirty="0"/>
              <a:t>Cloud mining is when you rent someone else’s computers to mine cryptocurrency for you. You don’t have to buy or run any machines yourself. You pay the company, and they give you a share of the coins they mine.</a:t>
            </a:r>
            <a:endParaRPr lang="en-CA" dirty="0"/>
          </a:p>
        </p:txBody>
      </p:sp>
      <p:sp>
        <p:nvSpPr>
          <p:cNvPr id="4" name="Content Placeholder 3">
            <a:extLst>
              <a:ext uri="{FF2B5EF4-FFF2-40B4-BE49-F238E27FC236}">
                <a16:creationId xmlns:a16="http://schemas.microsoft.com/office/drawing/2014/main" id="{95A8AAC5-8367-18BC-A962-8B7C1D7BD2DB}"/>
              </a:ext>
            </a:extLst>
          </p:cNvPr>
          <p:cNvSpPr>
            <a:spLocks noGrp="1"/>
          </p:cNvSpPr>
          <p:nvPr>
            <p:ph sz="half" idx="2"/>
          </p:nvPr>
        </p:nvSpPr>
        <p:spPr/>
        <p:txBody>
          <a:bodyPr>
            <a:normAutofit fontScale="92500" lnSpcReduction="20000"/>
          </a:bodyPr>
          <a:lstStyle/>
          <a:p>
            <a:r>
              <a:rPr lang="en-US" b="1" dirty="0"/>
              <a:t>Intermediate:</a:t>
            </a:r>
            <a:br>
              <a:rPr lang="en-US" dirty="0"/>
            </a:br>
            <a:r>
              <a:rPr lang="en-US" dirty="0"/>
              <a:t>Cloud mining allows users to rent mining hardware or hashing power from remote data centers. Instead of maintaining expensive rigs, users pay providers for a share of mining rewards. While it lowers entry barriers, it is often criticized for low profitability and potential scams. Legitimate platforms offer transparency in mining operations.</a:t>
            </a:r>
            <a:endParaRPr lang="en-CA" dirty="0"/>
          </a:p>
        </p:txBody>
      </p:sp>
      <p:pic>
        <p:nvPicPr>
          <p:cNvPr id="5" name="Picture 4" descr="A diagram of a blockchain&#10;&#10;AI-generated content may be incorrect.">
            <a:extLst>
              <a:ext uri="{FF2B5EF4-FFF2-40B4-BE49-F238E27FC236}">
                <a16:creationId xmlns:a16="http://schemas.microsoft.com/office/drawing/2014/main" id="{E016380A-F3FC-D736-AE9D-E77E1BD4C9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991" y="4277360"/>
            <a:ext cx="4002648" cy="2311528"/>
          </a:xfrm>
          <a:prstGeom prst="rect">
            <a:avLst/>
          </a:prstGeom>
        </p:spPr>
      </p:pic>
    </p:spTree>
    <p:extLst>
      <p:ext uri="{BB962C8B-B14F-4D97-AF65-F5344CB8AC3E}">
        <p14:creationId xmlns:p14="http://schemas.microsoft.com/office/powerpoint/2010/main" val="694465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BD910-4488-34DF-8ACD-8A4A25D04286}"/>
              </a:ext>
            </a:extLst>
          </p:cNvPr>
          <p:cNvSpPr>
            <a:spLocks noGrp="1"/>
          </p:cNvSpPr>
          <p:nvPr>
            <p:ph type="title"/>
          </p:nvPr>
        </p:nvSpPr>
        <p:spPr/>
        <p:txBody>
          <a:bodyPr/>
          <a:lstStyle/>
          <a:p>
            <a:r>
              <a:rPr lang="en-CA" dirty="0" err="1"/>
              <a:t>Chaincode</a:t>
            </a:r>
            <a:endParaRPr lang="en-CA" dirty="0"/>
          </a:p>
        </p:txBody>
      </p:sp>
      <p:sp>
        <p:nvSpPr>
          <p:cNvPr id="3" name="Content Placeholder 2">
            <a:extLst>
              <a:ext uri="{FF2B5EF4-FFF2-40B4-BE49-F238E27FC236}">
                <a16:creationId xmlns:a16="http://schemas.microsoft.com/office/drawing/2014/main" id="{CFA31F43-E66F-10D6-514D-A3E39827552E}"/>
              </a:ext>
            </a:extLst>
          </p:cNvPr>
          <p:cNvSpPr>
            <a:spLocks noGrp="1"/>
          </p:cNvSpPr>
          <p:nvPr>
            <p:ph sz="half" idx="1"/>
          </p:nvPr>
        </p:nvSpPr>
        <p:spPr/>
        <p:txBody>
          <a:bodyPr>
            <a:normAutofit fontScale="92500" lnSpcReduction="10000"/>
          </a:bodyPr>
          <a:lstStyle/>
          <a:p>
            <a:r>
              <a:rPr lang="en-CA" b="1" dirty="0"/>
              <a:t>Beginner:</a:t>
            </a:r>
            <a:r>
              <a:rPr lang="en-CA" dirty="0"/>
              <a:t/>
            </a:r>
            <a:r>
              <a:rPr lang="en-US" dirty="0"/>
              <a:t>Cloud mining is when you rent someone else’s computers to mine cryptocurrency for you. You don’t have to buy or run any machines yourself. You pay the company, and they give you a share of the coins they mine.</a:t>
            </a:r>
            <a:endParaRPr lang="en-CA" dirty="0"/>
          </a:p>
        </p:txBody>
      </p:sp>
      <p:sp>
        <p:nvSpPr>
          <p:cNvPr id="4" name="Content Placeholder 3">
            <a:extLst>
              <a:ext uri="{FF2B5EF4-FFF2-40B4-BE49-F238E27FC236}">
                <a16:creationId xmlns:a16="http://schemas.microsoft.com/office/drawing/2014/main" id="{643B0C69-C130-11D3-0684-8A1E00597C63}"/>
              </a:ext>
            </a:extLst>
          </p:cNvPr>
          <p:cNvSpPr>
            <a:spLocks noGrp="1"/>
          </p:cNvSpPr>
          <p:nvPr>
            <p:ph sz="half" idx="2"/>
          </p:nvPr>
        </p:nvSpPr>
        <p:spPr/>
        <p:txBody>
          <a:bodyPr>
            <a:normAutofit fontScale="92500" lnSpcReduction="10000"/>
          </a:bodyPr>
          <a:lstStyle/>
          <a:p>
            <a:r>
              <a:rPr lang="en-US" b="1" dirty="0"/>
              <a:t>Intermediate:</a:t>
            </a:r>
            <a:br>
              <a:rPr lang="en-US" dirty="0"/>
            </a:br>
            <a:r>
              <a:rPr lang="en-US" dirty="0" err="1"/>
              <a:t>Chaincode</a:t>
            </a:r>
            <a:r>
              <a:rPr lang="en-US" dirty="0"/>
              <a:t> is the term for smart contracts in Hyperledger Fabric, a permissioned blockchain. It defines the business logic that runs on peers, enabling transaction validation and state updates. Unlike Ethereum, Hyperledger supports multiple programming languages for </a:t>
            </a:r>
            <a:r>
              <a:rPr lang="en-US" dirty="0" err="1"/>
              <a:t>chaincode</a:t>
            </a:r>
            <a:r>
              <a:rPr lang="en-US" dirty="0"/>
              <a:t>, making it enterprise-friendly. It enforces rules in a secure, distributed manner.</a:t>
            </a:r>
            <a:endParaRPr lang="en-CA" dirty="0"/>
          </a:p>
        </p:txBody>
      </p:sp>
      <p:pic>
        <p:nvPicPr>
          <p:cNvPr id="5" name="Picture 4" descr="A diagram of a software application&#10;&#10;AI-generated content may be incorrect.">
            <a:extLst>
              <a:ext uri="{FF2B5EF4-FFF2-40B4-BE49-F238E27FC236}">
                <a16:creationId xmlns:a16="http://schemas.microsoft.com/office/drawing/2014/main" id="{0CB3A7D0-09BF-22D8-B7A6-EAC2FFABCB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8240" y="4382041"/>
            <a:ext cx="4028196" cy="2326285"/>
          </a:xfrm>
          <a:prstGeom prst="rect">
            <a:avLst/>
          </a:prstGeom>
        </p:spPr>
      </p:pic>
    </p:spTree>
    <p:extLst>
      <p:ext uri="{BB962C8B-B14F-4D97-AF65-F5344CB8AC3E}">
        <p14:creationId xmlns:p14="http://schemas.microsoft.com/office/powerpoint/2010/main" val="30311257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DE34E-3D97-A3EA-710A-2A7C459858EE}"/>
              </a:ext>
            </a:extLst>
          </p:cNvPr>
          <p:cNvSpPr>
            <a:spLocks noGrp="1"/>
          </p:cNvSpPr>
          <p:nvPr>
            <p:ph type="title"/>
          </p:nvPr>
        </p:nvSpPr>
        <p:spPr/>
        <p:txBody>
          <a:bodyPr/>
          <a:lstStyle/>
          <a:p>
            <a:r>
              <a:rPr lang="en-US" b="1" dirty="0"/>
              <a:t>Cross Fork</a:t>
            </a:r>
            <a:endParaRPr lang="en-CA" dirty="0"/>
          </a:p>
        </p:txBody>
      </p:sp>
      <p:sp>
        <p:nvSpPr>
          <p:cNvPr id="3" name="Content Placeholder 2">
            <a:extLst>
              <a:ext uri="{FF2B5EF4-FFF2-40B4-BE49-F238E27FC236}">
                <a16:creationId xmlns:a16="http://schemas.microsoft.com/office/drawing/2014/main" id="{9D859B0F-3F48-1947-3047-995959E075DC}"/>
              </a:ext>
            </a:extLst>
          </p:cNvPr>
          <p:cNvSpPr>
            <a:spLocks noGrp="1"/>
          </p:cNvSpPr>
          <p:nvPr>
            <p:ph sz="half" idx="1"/>
          </p:nvPr>
        </p:nvSpPr>
        <p:spPr/>
        <p:txBody>
          <a:bodyPr>
            <a:normAutofit fontScale="92500" lnSpcReduction="10000"/>
          </a:bodyPr>
          <a:lstStyle/>
          <a:p>
            <a:r>
              <a:rPr lang="en-CA" b="1" dirty="0"/>
              <a:t>Beginner:</a:t>
            </a:r>
            <a:r>
              <a:rPr lang="en-CA" dirty="0"/>
              <a:t/>
            </a:r>
            <a:r>
              <a:rPr lang="en-US" dirty="0"/>
              <a:t>A cross fork is when a blockchain splits into two different versions. This happens when people can’t agree on the rules. Each version continues on its own path with its own blocks and transactions.</a:t>
            </a:r>
            <a:endParaRPr lang="en-CA" dirty="0"/>
          </a:p>
        </p:txBody>
      </p:sp>
      <p:sp>
        <p:nvSpPr>
          <p:cNvPr id="4" name="Content Placeholder 3">
            <a:extLst>
              <a:ext uri="{FF2B5EF4-FFF2-40B4-BE49-F238E27FC236}">
                <a16:creationId xmlns:a16="http://schemas.microsoft.com/office/drawing/2014/main" id="{18AA2DAD-D83F-B2E2-9794-0BD7B8B41864}"/>
              </a:ext>
            </a:extLst>
          </p:cNvPr>
          <p:cNvSpPr>
            <a:spLocks noGrp="1"/>
          </p:cNvSpPr>
          <p:nvPr>
            <p:ph sz="half" idx="2"/>
          </p:nvPr>
        </p:nvSpPr>
        <p:spPr/>
        <p:txBody>
          <a:bodyPr>
            <a:normAutofit fontScale="92500" lnSpcReduction="10000"/>
          </a:bodyPr>
          <a:lstStyle/>
          <a:p>
            <a:r>
              <a:rPr lang="en-US" b="1" dirty="0"/>
              <a:t>Intermediate:</a:t>
            </a:r>
            <a:br>
              <a:rPr lang="en-US" dirty="0"/>
            </a:br>
            <a:r>
              <a:rPr lang="en-US" dirty="0"/>
              <a:t>A cross fork occurs when two different blockchain networks share part of the same transaction history but then diverge into separate chains. This may happen due to disagreements over protocol changes or upgrades. It can lead to token duplication, where users hold equivalent coins on both chains. Proper replay protection is crucial in such cases.</a:t>
            </a:r>
            <a:endParaRPr lang="en-CA" dirty="0"/>
          </a:p>
        </p:txBody>
      </p:sp>
      <p:pic>
        <p:nvPicPr>
          <p:cNvPr id="5" name="Picture 4" descr="A black and white logo&#10;&#10;AI-generated content may be incorrect.">
            <a:extLst>
              <a:ext uri="{FF2B5EF4-FFF2-40B4-BE49-F238E27FC236}">
                <a16:creationId xmlns:a16="http://schemas.microsoft.com/office/drawing/2014/main" id="{39FE275F-4A5B-C06F-8111-9CD7972858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5880" y="0"/>
            <a:ext cx="1829781" cy="1829781"/>
          </a:xfrm>
          <a:prstGeom prst="rect">
            <a:avLst/>
          </a:prstGeom>
        </p:spPr>
      </p:pic>
      <p:pic>
        <p:nvPicPr>
          <p:cNvPr id="6" name="Picture 5" descr="A diagram of forks and a few yellow forks&#10;&#10;AI-generated content may be incorrect.">
            <a:extLst>
              <a:ext uri="{FF2B5EF4-FFF2-40B4-BE49-F238E27FC236}">
                <a16:creationId xmlns:a16="http://schemas.microsoft.com/office/drawing/2014/main" id="{B6DC09A4-1CC6-7BDA-A26E-AD502B1980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0" y="4074697"/>
            <a:ext cx="2649766" cy="2683308"/>
          </a:xfrm>
          <a:prstGeom prst="rect">
            <a:avLst/>
          </a:prstGeom>
        </p:spPr>
      </p:pic>
    </p:spTree>
    <p:extLst>
      <p:ext uri="{BB962C8B-B14F-4D97-AF65-F5344CB8AC3E}">
        <p14:creationId xmlns:p14="http://schemas.microsoft.com/office/powerpoint/2010/main" val="27733971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7B6DB-D550-B035-5DB6-DC2546A518BE}"/>
              </a:ext>
            </a:extLst>
          </p:cNvPr>
          <p:cNvSpPr>
            <a:spLocks noGrp="1"/>
          </p:cNvSpPr>
          <p:nvPr>
            <p:ph type="title"/>
          </p:nvPr>
        </p:nvSpPr>
        <p:spPr/>
        <p:txBody>
          <a:bodyPr>
            <a:normAutofit fontScale="90000"/>
          </a:bodyPr>
          <a:lstStyle/>
          <a:p>
            <a:r>
              <a:rPr lang="en-US" b="1" dirty="0"/>
              <a:t>Central Ledger</a:t>
            </a:r>
            <a:br>
              <a:rPr lang="en-US" dirty="0"/>
            </a:br>
            <a:br>
              <a:rPr lang="en-US" dirty="0"/>
            </a:br>
            <a:endParaRPr lang="en-CA" dirty="0"/>
          </a:p>
        </p:txBody>
      </p:sp>
      <p:sp>
        <p:nvSpPr>
          <p:cNvPr id="3" name="Content Placeholder 2">
            <a:extLst>
              <a:ext uri="{FF2B5EF4-FFF2-40B4-BE49-F238E27FC236}">
                <a16:creationId xmlns:a16="http://schemas.microsoft.com/office/drawing/2014/main" id="{A65BA81A-DD75-2030-5106-51296A3CD613}"/>
              </a:ext>
            </a:extLst>
          </p:cNvPr>
          <p:cNvSpPr>
            <a:spLocks noGrp="1"/>
          </p:cNvSpPr>
          <p:nvPr>
            <p:ph sz="half" idx="1"/>
          </p:nvPr>
        </p:nvSpPr>
        <p:spPr/>
        <p:txBody>
          <a:bodyPr>
            <a:normAutofit fontScale="92500" lnSpcReduction="10000"/>
          </a:bodyPr>
          <a:lstStyle/>
          <a:p>
            <a:r>
              <a:rPr lang="en-CA" b="1" dirty="0"/>
              <a:t>Beginner:</a:t>
            </a:r>
            <a:r>
              <a:rPr lang="en-CA" dirty="0"/>
              <a:t/>
            </a:r>
            <a:r>
              <a:rPr lang="en-US" dirty="0"/>
              <a:t>A central ledger is a single record book of transactions kept by one trusted organization. Only that organization can add or change the records. It’s like one big notebook at a bank where all account balances are written down.</a:t>
            </a:r>
            <a:endParaRPr lang="en-CA" dirty="0"/>
          </a:p>
        </p:txBody>
      </p:sp>
      <p:sp>
        <p:nvSpPr>
          <p:cNvPr id="4" name="Content Placeholder 3">
            <a:extLst>
              <a:ext uri="{FF2B5EF4-FFF2-40B4-BE49-F238E27FC236}">
                <a16:creationId xmlns:a16="http://schemas.microsoft.com/office/drawing/2014/main" id="{BF3DAC02-3E50-55CC-9175-BDF943F72DEF}"/>
              </a:ext>
            </a:extLst>
          </p:cNvPr>
          <p:cNvSpPr>
            <a:spLocks noGrp="1"/>
          </p:cNvSpPr>
          <p:nvPr>
            <p:ph sz="half" idx="2"/>
          </p:nvPr>
        </p:nvSpPr>
        <p:spPr/>
        <p:txBody>
          <a:bodyPr>
            <a:normAutofit fontScale="92500" lnSpcReduction="10000"/>
          </a:bodyPr>
          <a:lstStyle/>
          <a:p>
            <a:r>
              <a:rPr lang="en-US" b="1" dirty="0"/>
              <a:t>Intermediate:</a:t>
            </a:r>
            <a:br>
              <a:rPr lang="en-US" dirty="0"/>
            </a:br>
            <a:r>
              <a:rPr lang="en-US" dirty="0"/>
              <a:t>A central ledger is a database maintained by a single trusted authority, such as a bank. Unlike distributed ledgers, all records are stored and updated in one location. While efficient, it introduces risks of single-point failure and censorship. Blockchains eliminate the need for central ledgers by using consensus-driven distributed systems.</a:t>
            </a:r>
            <a:endParaRPr lang="en-CA" dirty="0"/>
          </a:p>
        </p:txBody>
      </p:sp>
      <p:pic>
        <p:nvPicPr>
          <p:cNvPr id="5" name="Picture 4" descr="A black logo with text&#10;&#10;AI-generated content may be incorrect.">
            <a:extLst>
              <a:ext uri="{FF2B5EF4-FFF2-40B4-BE49-F238E27FC236}">
                <a16:creationId xmlns:a16="http://schemas.microsoft.com/office/drawing/2014/main" id="{190363A7-8497-2C55-A260-072C1D3AE6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9200" y="4531139"/>
            <a:ext cx="2062480" cy="2062480"/>
          </a:xfrm>
          <a:prstGeom prst="rect">
            <a:avLst/>
          </a:prstGeom>
        </p:spPr>
      </p:pic>
    </p:spTree>
    <p:extLst>
      <p:ext uri="{BB962C8B-B14F-4D97-AF65-F5344CB8AC3E}">
        <p14:creationId xmlns:p14="http://schemas.microsoft.com/office/powerpoint/2010/main" val="41301591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6929F-9158-72C6-7495-39CE75AD7264}"/>
              </a:ext>
            </a:extLst>
          </p:cNvPr>
          <p:cNvSpPr>
            <a:spLocks noGrp="1"/>
          </p:cNvSpPr>
          <p:nvPr>
            <p:ph type="title"/>
          </p:nvPr>
        </p:nvSpPr>
        <p:spPr/>
        <p:txBody>
          <a:bodyPr>
            <a:normAutofit fontScale="90000"/>
          </a:bodyPr>
          <a:lstStyle/>
          <a:p>
            <a:r>
              <a:rPr lang="en-US" b="1" dirty="0"/>
              <a:t>Consensus Algorithm</a:t>
            </a:r>
            <a:br>
              <a:rPr lang="en-US" dirty="0"/>
            </a:br>
            <a:br>
              <a:rPr lang="en-US" dirty="0"/>
            </a:br>
            <a:endParaRPr lang="en-CA" dirty="0"/>
          </a:p>
        </p:txBody>
      </p:sp>
      <p:sp>
        <p:nvSpPr>
          <p:cNvPr id="3" name="Content Placeholder 2">
            <a:extLst>
              <a:ext uri="{FF2B5EF4-FFF2-40B4-BE49-F238E27FC236}">
                <a16:creationId xmlns:a16="http://schemas.microsoft.com/office/drawing/2014/main" id="{09757211-21C1-3954-130D-1872781DB772}"/>
              </a:ext>
            </a:extLst>
          </p:cNvPr>
          <p:cNvSpPr>
            <a:spLocks noGrp="1"/>
          </p:cNvSpPr>
          <p:nvPr>
            <p:ph sz="half" idx="1"/>
          </p:nvPr>
        </p:nvSpPr>
        <p:spPr>
          <a:xfrm>
            <a:off x="838200" y="1825625"/>
            <a:ext cx="5410200" cy="2624455"/>
          </a:xfrm>
        </p:spPr>
        <p:txBody>
          <a:bodyPr>
            <a:normAutofit fontScale="92500" lnSpcReduction="20000"/>
          </a:bodyPr>
          <a:lstStyle/>
          <a:p>
            <a:r>
              <a:rPr lang="en-CA" b="1" dirty="0"/>
              <a:t>Beginner:</a:t>
            </a:r>
            <a:r>
              <a:rPr lang="en-CA" dirty="0"/>
              <a:t/>
            </a:r>
            <a:r>
              <a:rPr lang="en-US" dirty="0"/>
              <a:t>A consensus algorithm is a way for computers in a blockchain network to agree on what transactions are valid. It makes sure everyone’s copy of the blockchain matches. It’s like a group agreeing on the rules before playing a game so no one cheats.</a:t>
            </a:r>
            <a:endParaRPr lang="en-CA" dirty="0"/>
          </a:p>
        </p:txBody>
      </p:sp>
      <p:sp>
        <p:nvSpPr>
          <p:cNvPr id="4" name="Content Placeholder 3">
            <a:extLst>
              <a:ext uri="{FF2B5EF4-FFF2-40B4-BE49-F238E27FC236}">
                <a16:creationId xmlns:a16="http://schemas.microsoft.com/office/drawing/2014/main" id="{EA59C3D1-6B02-DFF9-1168-5E7AF879992F}"/>
              </a:ext>
            </a:extLst>
          </p:cNvPr>
          <p:cNvSpPr>
            <a:spLocks noGrp="1"/>
          </p:cNvSpPr>
          <p:nvPr>
            <p:ph sz="half" idx="2"/>
          </p:nvPr>
        </p:nvSpPr>
        <p:spPr/>
        <p:txBody>
          <a:bodyPr>
            <a:normAutofit fontScale="92500" lnSpcReduction="20000"/>
          </a:bodyPr>
          <a:lstStyle/>
          <a:p>
            <a:r>
              <a:rPr lang="en-US" b="1" dirty="0"/>
              <a:t>Intermediate:</a:t>
            </a:r>
            <a:br>
              <a:rPr lang="en-US" dirty="0"/>
            </a:br>
            <a:r>
              <a:rPr lang="en-US" dirty="0"/>
              <a:t>Consensus algorithms ensure agreement on the blockchain’s state across distributed nodes. Examples include Proof-of-Work, Proof-of-Stake, and PBFT. They prevent double-spending, resist malicious actors, and maintain trust in a trustless system. The choice of consensus impacts scalability, energy use, and decentralization.</a:t>
            </a:r>
            <a:endParaRPr lang="en-CA" dirty="0"/>
          </a:p>
        </p:txBody>
      </p:sp>
      <p:pic>
        <p:nvPicPr>
          <p:cNvPr id="5" name="Picture 4" descr="A diagram of a diagram of a diagram&#10;&#10;AI-generated content may be incorrect.">
            <a:extLst>
              <a:ext uri="{FF2B5EF4-FFF2-40B4-BE49-F238E27FC236}">
                <a16:creationId xmlns:a16="http://schemas.microsoft.com/office/drawing/2014/main" id="{A8CA0640-5E2B-F89A-F601-C7A02892BA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9078" y="4180164"/>
            <a:ext cx="2726921" cy="2529220"/>
          </a:xfrm>
          <a:prstGeom prst="rect">
            <a:avLst/>
          </a:prstGeom>
          <a:effectLst>
            <a:outerShdw blurRad="508000" dist="101600" dir="5400000" algn="tl" rotWithShape="0">
              <a:prstClr val="black">
                <a:alpha val="10000"/>
              </a:prstClr>
            </a:outerShdw>
          </a:effectLst>
        </p:spPr>
      </p:pic>
    </p:spTree>
    <p:extLst>
      <p:ext uri="{BB962C8B-B14F-4D97-AF65-F5344CB8AC3E}">
        <p14:creationId xmlns:p14="http://schemas.microsoft.com/office/powerpoint/2010/main" val="15077099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6C58F-4472-3C0F-D336-49E5A84E0BC1}"/>
              </a:ext>
            </a:extLst>
          </p:cNvPr>
          <p:cNvSpPr>
            <a:spLocks noGrp="1"/>
          </p:cNvSpPr>
          <p:nvPr>
            <p:ph type="title"/>
          </p:nvPr>
        </p:nvSpPr>
        <p:spPr/>
        <p:txBody>
          <a:bodyPr/>
          <a:lstStyle/>
          <a:p>
            <a:r>
              <a:rPr lang="en-US" b="1" dirty="0"/>
              <a:t>Cryptocurrency</a:t>
            </a:r>
            <a:endParaRPr lang="en-CA" dirty="0"/>
          </a:p>
        </p:txBody>
      </p:sp>
      <p:sp>
        <p:nvSpPr>
          <p:cNvPr id="3" name="Content Placeholder 2">
            <a:extLst>
              <a:ext uri="{FF2B5EF4-FFF2-40B4-BE49-F238E27FC236}">
                <a16:creationId xmlns:a16="http://schemas.microsoft.com/office/drawing/2014/main" id="{BB4FC62F-41CB-3E86-40AB-A88ADB869DB9}"/>
              </a:ext>
            </a:extLst>
          </p:cNvPr>
          <p:cNvSpPr>
            <a:spLocks noGrp="1"/>
          </p:cNvSpPr>
          <p:nvPr>
            <p:ph sz="half" idx="1"/>
          </p:nvPr>
        </p:nvSpPr>
        <p:spPr/>
        <p:txBody>
          <a:bodyPr>
            <a:normAutofit fontScale="92500" lnSpcReduction="10000"/>
          </a:bodyPr>
          <a:lstStyle/>
          <a:p>
            <a:r>
              <a:rPr lang="en-CA" b="1" dirty="0"/>
              <a:t>Beginner:</a:t>
            </a:r>
            <a:r>
              <a:rPr lang="en-CA" dirty="0"/>
              <a:t/>
            </a:r>
            <a:r>
              <a:rPr lang="en-US" dirty="0"/>
              <a:t>Cryptocurrency is digital money that exists only online. It uses special math to keep it safe and works without banks. You can send it directly to someone anywhere in the world.</a:t>
            </a:r>
            <a:endParaRPr lang="en-CA" dirty="0"/>
          </a:p>
        </p:txBody>
      </p:sp>
      <p:sp>
        <p:nvSpPr>
          <p:cNvPr id="4" name="Content Placeholder 3">
            <a:extLst>
              <a:ext uri="{FF2B5EF4-FFF2-40B4-BE49-F238E27FC236}">
                <a16:creationId xmlns:a16="http://schemas.microsoft.com/office/drawing/2014/main" id="{A80877B7-8145-55DE-3641-985B38CB4B98}"/>
              </a:ext>
            </a:extLst>
          </p:cNvPr>
          <p:cNvSpPr>
            <a:spLocks noGrp="1"/>
          </p:cNvSpPr>
          <p:nvPr>
            <p:ph sz="half" idx="2"/>
          </p:nvPr>
        </p:nvSpPr>
        <p:spPr/>
        <p:txBody>
          <a:bodyPr>
            <a:normAutofit fontScale="92500" lnSpcReduction="10000"/>
          </a:bodyPr>
          <a:lstStyle/>
          <a:p>
            <a:r>
              <a:rPr lang="en-US" b="1" dirty="0"/>
              <a:t>Intermediate:</a:t>
            </a:r>
            <a:br>
              <a:rPr lang="en-US" dirty="0"/>
            </a:br>
            <a:r>
              <a:rPr lang="en-US" dirty="0"/>
              <a:t>A cryptocurrency is a digital asset secured by cryptography and powered by blockchain networks. It functions as money, store of value, or utility token depending on its design. Unlike fiat, cryptocurrencies are decentralized and borderless, enabling peer-to-peer transfers without banks. Examples include Bitcoin, Ethereum, and stablecoins.</a:t>
            </a:r>
            <a:endParaRPr lang="en-CA" dirty="0"/>
          </a:p>
        </p:txBody>
      </p:sp>
      <p:pic>
        <p:nvPicPr>
          <p:cNvPr id="5" name="Picture 4" descr="A group of white balls with different symbols&#10;&#10;AI-generated content may be incorrect.">
            <a:extLst>
              <a:ext uri="{FF2B5EF4-FFF2-40B4-BE49-F238E27FC236}">
                <a16:creationId xmlns:a16="http://schemas.microsoft.com/office/drawing/2014/main" id="{922B4B24-AED0-024E-A9E3-50A54E5B76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909" y="3905044"/>
            <a:ext cx="4392411" cy="2669000"/>
          </a:xfrm>
          <a:prstGeom prst="rect">
            <a:avLst/>
          </a:prstGeom>
        </p:spPr>
      </p:pic>
    </p:spTree>
    <p:extLst>
      <p:ext uri="{BB962C8B-B14F-4D97-AF65-F5344CB8AC3E}">
        <p14:creationId xmlns:p14="http://schemas.microsoft.com/office/powerpoint/2010/main" val="34994082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88C56-55C7-757D-7D42-D9724B5954C6}"/>
              </a:ext>
            </a:extLst>
          </p:cNvPr>
          <p:cNvSpPr>
            <a:spLocks noGrp="1"/>
          </p:cNvSpPr>
          <p:nvPr>
            <p:ph type="title"/>
          </p:nvPr>
        </p:nvSpPr>
        <p:spPr/>
        <p:txBody>
          <a:bodyPr/>
          <a:lstStyle/>
          <a:p>
            <a:r>
              <a:rPr lang="en-CA" b="1" dirty="0"/>
              <a:t>Crypto wallet</a:t>
            </a:r>
          </a:p>
        </p:txBody>
      </p:sp>
      <p:sp>
        <p:nvSpPr>
          <p:cNvPr id="3" name="Content Placeholder 2">
            <a:extLst>
              <a:ext uri="{FF2B5EF4-FFF2-40B4-BE49-F238E27FC236}">
                <a16:creationId xmlns:a16="http://schemas.microsoft.com/office/drawing/2014/main" id="{B35AB8A7-35A2-CA51-1AF8-9DD5E134E42E}"/>
              </a:ext>
            </a:extLst>
          </p:cNvPr>
          <p:cNvSpPr>
            <a:spLocks noGrp="1"/>
          </p:cNvSpPr>
          <p:nvPr>
            <p:ph sz="half" idx="1"/>
          </p:nvPr>
        </p:nvSpPr>
        <p:spPr/>
        <p:txBody>
          <a:bodyPr>
            <a:normAutofit lnSpcReduction="10000"/>
          </a:bodyPr>
          <a:lstStyle/>
          <a:p>
            <a:r>
              <a:rPr lang="en-CA" b="1" dirty="0"/>
              <a:t>Beginner:</a:t>
            </a:r>
            <a:r>
              <a:rPr lang="en-CA" dirty="0"/>
              <a:t/>
            </a:r>
            <a:r>
              <a:rPr lang="en-US" dirty="0"/>
              <a:t>A crypto wallet is a tool for keeping your cryptocurrency safe. It stores the “keys” you need to send or receive coins. It can be an app, a device, or even a piece of paper.</a:t>
            </a:r>
            <a:endParaRPr lang="en-CA" dirty="0"/>
          </a:p>
        </p:txBody>
      </p:sp>
      <p:sp>
        <p:nvSpPr>
          <p:cNvPr id="4" name="Content Placeholder 3">
            <a:extLst>
              <a:ext uri="{FF2B5EF4-FFF2-40B4-BE49-F238E27FC236}">
                <a16:creationId xmlns:a16="http://schemas.microsoft.com/office/drawing/2014/main" id="{774D1A65-EC9A-CBCC-0F8B-8069822D9EEC}"/>
              </a:ext>
            </a:extLst>
          </p:cNvPr>
          <p:cNvSpPr>
            <a:spLocks noGrp="1"/>
          </p:cNvSpPr>
          <p:nvPr>
            <p:ph sz="half" idx="2"/>
          </p:nvPr>
        </p:nvSpPr>
        <p:spPr/>
        <p:txBody>
          <a:bodyPr>
            <a:normAutofit lnSpcReduction="10000"/>
          </a:bodyPr>
          <a:lstStyle/>
          <a:p>
            <a:r>
              <a:rPr lang="en-US" b="1" dirty="0"/>
              <a:t>Intermediate:</a:t>
            </a:r>
            <a:br>
              <a:rPr lang="en-US" dirty="0"/>
            </a:br>
            <a:r>
              <a:rPr lang="en-US" dirty="0"/>
              <a:t>A crypto wallet is a tool that stores private keys, enabling users to send, receive, and manage cryptocurrencies. Wallets can be hot (online, convenient) or cold (offline, secure). They don’t store coins directly but provide access to blockchain balances. Security of private keys is critical to asset protection.</a:t>
            </a:r>
            <a:endParaRPr lang="en-CA" dirty="0"/>
          </a:p>
        </p:txBody>
      </p:sp>
      <p:pic>
        <p:nvPicPr>
          <p:cNvPr id="5" name="Picture 4" descr="A diagram of a blockchain&#10;&#10;AI-generated content may be incorrect.">
            <a:extLst>
              <a:ext uri="{FF2B5EF4-FFF2-40B4-BE49-F238E27FC236}">
                <a16:creationId xmlns:a16="http://schemas.microsoft.com/office/drawing/2014/main" id="{A73BD4F6-7F00-5673-9401-6C92318311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421" y="4346734"/>
            <a:ext cx="5493779" cy="2418255"/>
          </a:xfrm>
          <a:prstGeom prst="rect">
            <a:avLst/>
          </a:prstGeom>
        </p:spPr>
      </p:pic>
    </p:spTree>
    <p:extLst>
      <p:ext uri="{BB962C8B-B14F-4D97-AF65-F5344CB8AC3E}">
        <p14:creationId xmlns:p14="http://schemas.microsoft.com/office/powerpoint/2010/main" val="22289485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B9303-C768-9462-F7F3-2F045ECDC19D}"/>
              </a:ext>
            </a:extLst>
          </p:cNvPr>
          <p:cNvSpPr>
            <a:spLocks noGrp="1"/>
          </p:cNvSpPr>
          <p:nvPr>
            <p:ph type="title"/>
          </p:nvPr>
        </p:nvSpPr>
        <p:spPr/>
        <p:txBody>
          <a:bodyPr>
            <a:normAutofit fontScale="90000"/>
          </a:bodyPr>
          <a:lstStyle/>
          <a:p>
            <a:r>
              <a:rPr lang="en-US" b="1" dirty="0"/>
              <a:t>DAO</a:t>
            </a:r>
            <a:br>
              <a:rPr lang="en-US" dirty="0"/>
            </a:br>
            <a:r>
              <a:rPr lang="en-US" b="1" dirty="0"/>
              <a:t>(Decentralized Autonomous Organization)</a:t>
            </a:r>
            <a:br>
              <a:rPr lang="en-US" dirty="0"/>
            </a:br>
            <a:br>
              <a:rPr lang="en-US" dirty="0"/>
            </a:br>
            <a:endParaRPr lang="en-CA" dirty="0"/>
          </a:p>
        </p:txBody>
      </p:sp>
      <p:sp>
        <p:nvSpPr>
          <p:cNvPr id="3" name="Content Placeholder 2">
            <a:extLst>
              <a:ext uri="{FF2B5EF4-FFF2-40B4-BE49-F238E27FC236}">
                <a16:creationId xmlns:a16="http://schemas.microsoft.com/office/drawing/2014/main" id="{64634F22-56D1-DC7B-3674-684F56B22789}"/>
              </a:ext>
            </a:extLst>
          </p:cNvPr>
          <p:cNvSpPr>
            <a:spLocks noGrp="1"/>
          </p:cNvSpPr>
          <p:nvPr>
            <p:ph sz="half" idx="1"/>
          </p:nvPr>
        </p:nvSpPr>
        <p:spPr>
          <a:xfrm>
            <a:off x="838200" y="1327785"/>
            <a:ext cx="5181600" cy="4351338"/>
          </a:xfrm>
        </p:spPr>
        <p:txBody>
          <a:bodyPr>
            <a:normAutofit fontScale="92500" lnSpcReduction="20000"/>
          </a:bodyPr>
          <a:lstStyle/>
          <a:p>
            <a:r>
              <a:rPr lang="en-CA" b="1" dirty="0"/>
              <a:t>Beginner:</a:t>
            </a:r>
            <a:r>
              <a:rPr lang="en-CA" dirty="0"/>
              <a:t/>
            </a:r>
            <a:r>
              <a:rPr lang="en-US" dirty="0"/>
              <a:t>A DAO is like a group or company that runs itself using computer code. The rules are built into the program, and members vote on changes. No single person is in charge — decisions are made together.</a:t>
            </a:r>
            <a:endParaRPr lang="en-CA" dirty="0"/>
          </a:p>
        </p:txBody>
      </p:sp>
      <p:sp>
        <p:nvSpPr>
          <p:cNvPr id="4" name="Content Placeholder 3">
            <a:extLst>
              <a:ext uri="{FF2B5EF4-FFF2-40B4-BE49-F238E27FC236}">
                <a16:creationId xmlns:a16="http://schemas.microsoft.com/office/drawing/2014/main" id="{386772BB-0E37-590E-2302-C9358642BE4B}"/>
              </a:ext>
            </a:extLst>
          </p:cNvPr>
          <p:cNvSpPr>
            <a:spLocks noGrp="1"/>
          </p:cNvSpPr>
          <p:nvPr>
            <p:ph sz="half" idx="2"/>
          </p:nvPr>
        </p:nvSpPr>
        <p:spPr>
          <a:xfrm>
            <a:off x="6096000" y="1327785"/>
            <a:ext cx="5181600" cy="4351338"/>
          </a:xfrm>
        </p:spPr>
        <p:txBody>
          <a:bodyPr>
            <a:normAutofit fontScale="92500" lnSpcReduction="20000"/>
          </a:bodyPr>
          <a:lstStyle/>
          <a:p>
            <a:r>
              <a:rPr lang="en-US" b="1" dirty="0"/>
              <a:t>Intermediate:</a:t>
            </a:r>
            <a:br>
              <a:rPr lang="en-US" dirty="0"/>
            </a:br>
            <a:r>
              <a:rPr lang="en-US" dirty="0"/>
              <a:t>A DAO is a blockchain-based organization governed by smart contracts and community voting instead of centralized leadership. It enables token holders to propose and vote on decisions like funding, upgrades, or policies. DAOs eliminate the need for intermediaries by enforcing transparent, automated governance. They’re used in DeFi, gaming, and venture capital.</a:t>
            </a:r>
            <a:endParaRPr lang="en-CA" dirty="0"/>
          </a:p>
        </p:txBody>
      </p:sp>
      <p:pic>
        <p:nvPicPr>
          <p:cNvPr id="5" name="Picture 4" descr="A diagram of two people&#10;&#10;AI-generated content may be incorrect.">
            <a:extLst>
              <a:ext uri="{FF2B5EF4-FFF2-40B4-BE49-F238E27FC236}">
                <a16:creationId xmlns:a16="http://schemas.microsoft.com/office/drawing/2014/main" id="{966A2DA5-DE7D-697F-931B-4F3206BE96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158" y="3503454"/>
            <a:ext cx="5640748" cy="2651151"/>
          </a:xfrm>
          <a:prstGeom prst="rect">
            <a:avLst/>
          </a:prstGeom>
        </p:spPr>
      </p:pic>
    </p:spTree>
    <p:extLst>
      <p:ext uri="{BB962C8B-B14F-4D97-AF65-F5344CB8AC3E}">
        <p14:creationId xmlns:p14="http://schemas.microsoft.com/office/powerpoint/2010/main" val="13471579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0E31B-48EB-E663-4EF6-BB6FAB3221E5}"/>
              </a:ext>
            </a:extLst>
          </p:cNvPr>
          <p:cNvSpPr>
            <a:spLocks noGrp="1"/>
          </p:cNvSpPr>
          <p:nvPr>
            <p:ph type="title"/>
          </p:nvPr>
        </p:nvSpPr>
        <p:spPr/>
        <p:txBody>
          <a:bodyPr>
            <a:normAutofit fontScale="90000"/>
          </a:bodyPr>
          <a:lstStyle/>
          <a:p>
            <a:r>
              <a:rPr lang="en-US" b="1" dirty="0" err="1"/>
              <a:t>dApp</a:t>
            </a:r>
            <a:br>
              <a:rPr lang="en-US" dirty="0"/>
            </a:br>
            <a:r>
              <a:rPr lang="en-US" b="1" dirty="0"/>
              <a:t>(Decentralized Application)</a:t>
            </a:r>
            <a:br>
              <a:rPr lang="en-US" dirty="0"/>
            </a:br>
            <a:br>
              <a:rPr lang="en-US" dirty="0"/>
            </a:br>
            <a:endParaRPr lang="en-CA" dirty="0"/>
          </a:p>
        </p:txBody>
      </p:sp>
      <p:sp>
        <p:nvSpPr>
          <p:cNvPr id="3" name="Content Placeholder 2">
            <a:extLst>
              <a:ext uri="{FF2B5EF4-FFF2-40B4-BE49-F238E27FC236}">
                <a16:creationId xmlns:a16="http://schemas.microsoft.com/office/drawing/2014/main" id="{FA5AD1DF-70F6-91F0-14C4-72FFAF1BEE69}"/>
              </a:ext>
            </a:extLst>
          </p:cNvPr>
          <p:cNvSpPr>
            <a:spLocks noGrp="1"/>
          </p:cNvSpPr>
          <p:nvPr>
            <p:ph sz="half" idx="1"/>
          </p:nvPr>
        </p:nvSpPr>
        <p:spPr>
          <a:xfrm>
            <a:off x="838200" y="1825625"/>
            <a:ext cx="5257800" cy="2583815"/>
          </a:xfrm>
        </p:spPr>
        <p:txBody>
          <a:bodyPr>
            <a:normAutofit fontScale="85000" lnSpcReduction="20000"/>
          </a:bodyPr>
          <a:lstStyle/>
          <a:p>
            <a:r>
              <a:rPr lang="en-CA" b="1" dirty="0"/>
              <a:t>Beginner:</a:t>
            </a:r>
            <a:r>
              <a:rPr lang="en-CA" dirty="0"/>
              <a:t/>
            </a:r>
            <a:r>
              <a:rPr lang="en-US" dirty="0"/>
              <a:t>A </a:t>
            </a:r>
            <a:r>
              <a:rPr lang="en-US" dirty="0" err="1"/>
              <a:t>dApp</a:t>
            </a:r>
            <a:r>
              <a:rPr lang="en-US" dirty="0"/>
              <a:t> is an application that runs on a blockchain instead of a single company’s server.</a:t>
            </a:r>
            <a:br>
              <a:rPr lang="en-US" dirty="0"/>
            </a:br>
            <a:r>
              <a:rPr lang="en-US" dirty="0"/>
              <a:t>It uses smart contracts to work automatically and is controlled by its users, not one authority.</a:t>
            </a:r>
            <a:br>
              <a:rPr lang="en-US" dirty="0"/>
            </a:br>
            <a:r>
              <a:rPr lang="en-US" dirty="0"/>
              <a:t>Example: A crypto wallet app or a blockchain-based game where all data is stored on the blockchain.</a:t>
            </a:r>
            <a:endParaRPr lang="en-CA" dirty="0"/>
          </a:p>
        </p:txBody>
      </p:sp>
      <p:sp>
        <p:nvSpPr>
          <p:cNvPr id="4" name="Content Placeholder 3">
            <a:extLst>
              <a:ext uri="{FF2B5EF4-FFF2-40B4-BE49-F238E27FC236}">
                <a16:creationId xmlns:a16="http://schemas.microsoft.com/office/drawing/2014/main" id="{6CE60C49-42E8-130D-02CD-1638F61A62CB}"/>
              </a:ext>
            </a:extLst>
          </p:cNvPr>
          <p:cNvSpPr>
            <a:spLocks noGrp="1"/>
          </p:cNvSpPr>
          <p:nvPr>
            <p:ph sz="half" idx="2"/>
          </p:nvPr>
        </p:nvSpPr>
        <p:spPr/>
        <p:txBody>
          <a:bodyPr>
            <a:normAutofit fontScale="85000" lnSpcReduction="20000"/>
          </a:bodyPr>
          <a:lstStyle/>
          <a:p>
            <a:r>
              <a:rPr lang="en-US" b="1" dirty="0"/>
              <a:t>Intermediate:</a:t>
            </a:r>
            <a:br>
              <a:rPr lang="en-US" dirty="0"/>
            </a:br>
            <a:r>
              <a:rPr lang="en-US" dirty="0"/>
              <a:t>A </a:t>
            </a:r>
            <a:r>
              <a:rPr lang="en-US" dirty="0" err="1"/>
              <a:t>dApp</a:t>
            </a:r>
            <a:r>
              <a:rPr lang="en-US" dirty="0"/>
              <a:t> is an application built on blockchain where the backend runs on decentralized networks instead of centralized servers. It leverages smart contracts to provide transparency, security, and censorship resistance. Users interact directly with blockchain without intermediaries, often via wallets like MetaMask. Popular </a:t>
            </a:r>
            <a:r>
              <a:rPr lang="en-US" dirty="0" err="1"/>
              <a:t>dApps</a:t>
            </a:r>
            <a:r>
              <a:rPr lang="en-US" dirty="0"/>
              <a:t> include Uniswap and </a:t>
            </a:r>
            <a:r>
              <a:rPr lang="en-US" dirty="0" err="1"/>
              <a:t>OpenSea</a:t>
            </a:r>
            <a:r>
              <a:rPr lang="en-US" dirty="0"/>
              <a:t>.</a:t>
            </a:r>
            <a:endParaRPr lang="en-CA" dirty="0"/>
          </a:p>
        </p:txBody>
      </p:sp>
      <p:pic>
        <p:nvPicPr>
          <p:cNvPr id="5" name="Picture 4" descr="A cellphone with a dollar sign&#10;&#10;AI-generated content may be incorrect.">
            <a:extLst>
              <a:ext uri="{FF2B5EF4-FFF2-40B4-BE49-F238E27FC236}">
                <a16:creationId xmlns:a16="http://schemas.microsoft.com/office/drawing/2014/main" id="{495EF02B-10C3-D8ED-4F9A-0C83B9AC67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4057" y="4176776"/>
            <a:ext cx="2681224" cy="2681224"/>
          </a:xfrm>
          <a:prstGeom prst="rect">
            <a:avLst/>
          </a:prstGeom>
        </p:spPr>
      </p:pic>
    </p:spTree>
    <p:extLst>
      <p:ext uri="{BB962C8B-B14F-4D97-AF65-F5344CB8AC3E}">
        <p14:creationId xmlns:p14="http://schemas.microsoft.com/office/powerpoint/2010/main" val="1575314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362BA-E0B7-9CAD-74EE-33E86B57DCE6}"/>
              </a:ext>
            </a:extLst>
          </p:cNvPr>
          <p:cNvSpPr>
            <a:spLocks noGrp="1"/>
          </p:cNvSpPr>
          <p:nvPr>
            <p:ph type="title"/>
          </p:nvPr>
        </p:nvSpPr>
        <p:spPr/>
        <p:txBody>
          <a:bodyPr/>
          <a:lstStyle/>
          <a:p>
            <a:r>
              <a:rPr lang="en-CA" b="1" dirty="0"/>
              <a:t>Address (Unique ID)</a:t>
            </a:r>
          </a:p>
        </p:txBody>
      </p:sp>
      <p:sp>
        <p:nvSpPr>
          <p:cNvPr id="3" name="Content Placeholder 2">
            <a:extLst>
              <a:ext uri="{FF2B5EF4-FFF2-40B4-BE49-F238E27FC236}">
                <a16:creationId xmlns:a16="http://schemas.microsoft.com/office/drawing/2014/main" id="{4F699B6E-6386-382D-244E-F2E3E5F0A155}"/>
              </a:ext>
            </a:extLst>
          </p:cNvPr>
          <p:cNvSpPr>
            <a:spLocks noGrp="1"/>
          </p:cNvSpPr>
          <p:nvPr>
            <p:ph sz="half" idx="1"/>
          </p:nvPr>
        </p:nvSpPr>
        <p:spPr/>
        <p:txBody>
          <a:bodyPr>
            <a:normAutofit fontScale="92500" lnSpcReduction="10000"/>
          </a:bodyPr>
          <a:lstStyle/>
          <a:p>
            <a:r>
              <a:rPr lang="en-CA" b="1" dirty="0"/>
              <a:t>Beginner</a:t>
            </a:r>
            <a:r>
              <a:rPr lang="en-US" dirty="0"/>
              <a:t>A unique identifier where cryptocurrency can be sent or received.</a:t>
            </a:r>
            <a:br>
              <a:rPr lang="en-US" dirty="0"/>
            </a:br>
            <a:r>
              <a:rPr lang="en-US" dirty="0"/>
              <a:t>It is generated from a public key and usually appears as a long string of characters.</a:t>
            </a:r>
            <a:br>
              <a:rPr lang="en-US" dirty="0"/>
            </a:br>
            <a:r>
              <a:rPr lang="en-US" dirty="0"/>
              <a:t>Every user’s address is unique, similar to an account number in banking.</a:t>
            </a:r>
            <a:r>
              <a:rPr lang="en-CA" b="1" dirty="0"/>
              <a:t>:</a:t>
            </a:r>
            <a:r>
              <a:rPr lang="en-CA" dirty="0"/>
              <a:t/>
            </a:r>
          </a:p>
        </p:txBody>
      </p:sp>
      <p:sp>
        <p:nvSpPr>
          <p:cNvPr id="4" name="Content Placeholder 3">
            <a:extLst>
              <a:ext uri="{FF2B5EF4-FFF2-40B4-BE49-F238E27FC236}">
                <a16:creationId xmlns:a16="http://schemas.microsoft.com/office/drawing/2014/main" id="{1DCD1886-8935-2062-E49A-138D5F66EADC}"/>
              </a:ext>
            </a:extLst>
          </p:cNvPr>
          <p:cNvSpPr>
            <a:spLocks noGrp="1"/>
          </p:cNvSpPr>
          <p:nvPr>
            <p:ph sz="half" idx="2"/>
          </p:nvPr>
        </p:nvSpPr>
        <p:spPr/>
        <p:txBody>
          <a:bodyPr>
            <a:normAutofit fontScale="92500" lnSpcReduction="10000"/>
          </a:bodyPr>
          <a:lstStyle/>
          <a:p>
            <a:r>
              <a:rPr lang="en-US" b="1" dirty="0"/>
              <a:t>Intermediate:</a:t>
            </a:r>
            <a:r>
              <a:rPr lang="en-US" dirty="0"/>
              <a:t> A blockchain address is a string derived from the user’s public key, serving as a unique identifier for sending and receiving crypto.</a:t>
            </a:r>
            <a:br>
              <a:rPr lang="en-US" dirty="0"/>
            </a:br>
            <a:r>
              <a:rPr lang="en-US" dirty="0"/>
              <a:t>Addresses are usually generated using cryptographic hashing (e.g., Bitcoin uses SHA-256 and RIPEMD-160).</a:t>
            </a:r>
            <a:br>
              <a:rPr lang="en-US" dirty="0"/>
            </a:br>
            <a:r>
              <a:rPr lang="en-US" dirty="0"/>
              <a:t>They do not reveal the user’s identity but are linked to all transactions made from that address.</a:t>
            </a:r>
            <a:endParaRPr lang="en-CA" dirty="0"/>
          </a:p>
        </p:txBody>
      </p:sp>
      <p:sp>
        <p:nvSpPr>
          <p:cNvPr id="5" name="TextBox 4">
            <a:extLst>
              <a:ext uri="{FF2B5EF4-FFF2-40B4-BE49-F238E27FC236}">
                <a16:creationId xmlns:a16="http://schemas.microsoft.com/office/drawing/2014/main" id="{A10CBF11-B0D6-8F68-C8B3-C697E3F368B1}"/>
              </a:ext>
            </a:extLst>
          </p:cNvPr>
          <p:cNvSpPr txBox="1"/>
          <p:nvPr/>
        </p:nvSpPr>
        <p:spPr>
          <a:xfrm>
            <a:off x="0" y="6492875"/>
            <a:ext cx="6481839" cy="369332"/>
          </a:xfrm>
          <a:prstGeom prst="rect">
            <a:avLst/>
          </a:prstGeom>
          <a:noFill/>
        </p:spPr>
        <p:txBody>
          <a:bodyPr wrap="none" rtlCol="0">
            <a:spAutoFit/>
          </a:bodyPr>
          <a:lstStyle/>
          <a:p>
            <a:r>
              <a:rPr lang="en-CA" dirty="0"/>
              <a:t>Video URL:  https://www.youtube.com/watch?v=MoQa_zdmoKs</a:t>
            </a:r>
          </a:p>
        </p:txBody>
      </p:sp>
      <p:pic>
        <p:nvPicPr>
          <p:cNvPr id="6" name="Picture 5">
            <a:extLst>
              <a:ext uri="{FF2B5EF4-FFF2-40B4-BE49-F238E27FC236}">
                <a16:creationId xmlns:a16="http://schemas.microsoft.com/office/drawing/2014/main" id="{B69C93EE-4D6D-8921-6D7D-4E6017B759FC}"/>
              </a:ext>
            </a:extLst>
          </p:cNvPr>
          <p:cNvPicPr>
            <a:picLocks noChangeAspect="1"/>
          </p:cNvPicPr>
          <p:nvPr/>
        </p:nvPicPr>
        <p:blipFill>
          <a:blip r:embed="rId2"/>
          <a:stretch>
            <a:fillRect/>
          </a:stretch>
        </p:blipFill>
        <p:spPr>
          <a:xfrm>
            <a:off x="3183921" y="4651104"/>
            <a:ext cx="2658079" cy="1733118"/>
          </a:xfrm>
          <a:prstGeom prst="rect">
            <a:avLst/>
          </a:prstGeom>
        </p:spPr>
      </p:pic>
    </p:spTree>
    <p:extLst>
      <p:ext uri="{BB962C8B-B14F-4D97-AF65-F5344CB8AC3E}">
        <p14:creationId xmlns:p14="http://schemas.microsoft.com/office/powerpoint/2010/main" val="28602219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BEBD7-4C3B-0CD9-B697-AF93294AC8F3}"/>
              </a:ext>
            </a:extLst>
          </p:cNvPr>
          <p:cNvSpPr>
            <a:spLocks noGrp="1"/>
          </p:cNvSpPr>
          <p:nvPr>
            <p:ph type="title"/>
          </p:nvPr>
        </p:nvSpPr>
        <p:spPr/>
        <p:txBody>
          <a:bodyPr/>
          <a:lstStyle/>
          <a:p>
            <a:r>
              <a:rPr lang="en-US" b="1" dirty="0"/>
              <a:t>Decentralization</a:t>
            </a:r>
            <a:endParaRPr lang="en-CA" dirty="0"/>
          </a:p>
        </p:txBody>
      </p:sp>
      <p:sp>
        <p:nvSpPr>
          <p:cNvPr id="3" name="Content Placeholder 2">
            <a:extLst>
              <a:ext uri="{FF2B5EF4-FFF2-40B4-BE49-F238E27FC236}">
                <a16:creationId xmlns:a16="http://schemas.microsoft.com/office/drawing/2014/main" id="{553283DD-EFF3-E8F0-D83F-D949747010FB}"/>
              </a:ext>
            </a:extLst>
          </p:cNvPr>
          <p:cNvSpPr>
            <a:spLocks noGrp="1"/>
          </p:cNvSpPr>
          <p:nvPr>
            <p:ph sz="half" idx="1"/>
          </p:nvPr>
        </p:nvSpPr>
        <p:spPr/>
        <p:txBody>
          <a:bodyPr>
            <a:normAutofit fontScale="92500" lnSpcReduction="10000"/>
          </a:bodyPr>
          <a:lstStyle/>
          <a:p>
            <a:r>
              <a:rPr lang="en-CA" b="1" dirty="0"/>
              <a:t>Beginner:</a:t>
            </a:r>
            <a:r>
              <a:rPr lang="en-CA" dirty="0"/>
              <a:t/>
            </a:r>
            <a:r>
              <a:rPr lang="en-US" dirty="0"/>
              <a:t>Decentralization means control and decision-making are spread across many participants instead of one central authority.</a:t>
            </a:r>
            <a:br>
              <a:rPr lang="en-US" dirty="0"/>
            </a:br>
            <a:r>
              <a:rPr lang="en-US" dirty="0"/>
              <a:t>In blockchain, it ensures no single person or organization can change data or rules on their own.</a:t>
            </a:r>
            <a:endParaRPr lang="en-CA" dirty="0"/>
          </a:p>
        </p:txBody>
      </p:sp>
      <p:sp>
        <p:nvSpPr>
          <p:cNvPr id="4" name="Content Placeholder 3">
            <a:extLst>
              <a:ext uri="{FF2B5EF4-FFF2-40B4-BE49-F238E27FC236}">
                <a16:creationId xmlns:a16="http://schemas.microsoft.com/office/drawing/2014/main" id="{B93A8505-00E6-6DA0-13C8-60EC4183CFDF}"/>
              </a:ext>
            </a:extLst>
          </p:cNvPr>
          <p:cNvSpPr>
            <a:spLocks noGrp="1"/>
          </p:cNvSpPr>
          <p:nvPr>
            <p:ph sz="half" idx="2"/>
          </p:nvPr>
        </p:nvSpPr>
        <p:spPr/>
        <p:txBody>
          <a:bodyPr>
            <a:normAutofit fontScale="92500" lnSpcReduction="10000"/>
          </a:bodyPr>
          <a:lstStyle/>
          <a:p>
            <a:r>
              <a:rPr lang="en-US" b="1" dirty="0"/>
              <a:t>Intermediate:</a:t>
            </a:r>
            <a:br>
              <a:rPr lang="en-US" dirty="0"/>
            </a:br>
            <a:r>
              <a:rPr lang="en-US" dirty="0"/>
              <a:t>Decentralization in blockchain means no single entity controls the system, as data is spread across multiple nodes. This improves transparency, security, and resilience against attacks or censorship. It contrasts with traditional centralized systems where a single authority has control. Decentralization is the foundation of trustless networks like Bitcoin and Ethereum.</a:t>
            </a:r>
            <a:endParaRPr lang="en-CA" dirty="0"/>
          </a:p>
        </p:txBody>
      </p:sp>
      <p:pic>
        <p:nvPicPr>
          <p:cNvPr id="5" name="Content Placeholder 4" descr="A diagram of a network&#10;&#10;AI-generated content may be incorrect.">
            <a:extLst>
              <a:ext uri="{FF2B5EF4-FFF2-40B4-BE49-F238E27FC236}">
                <a16:creationId xmlns:a16="http://schemas.microsoft.com/office/drawing/2014/main" id="{AA8AA70F-5ABC-BCD4-019F-5C9A31BBA9D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348890" y="4494875"/>
            <a:ext cx="2649830" cy="2219234"/>
          </a:xfrm>
          <a:prstGeom prst="rect">
            <a:avLst/>
          </a:prstGeom>
          <a:effectLst>
            <a:outerShdw blurRad="508000" dist="101600" dir="5400000" algn="tl" rotWithShape="0">
              <a:prstClr val="black">
                <a:alpha val="10000"/>
              </a:prstClr>
            </a:outerShdw>
          </a:effectLst>
        </p:spPr>
      </p:pic>
    </p:spTree>
    <p:extLst>
      <p:ext uri="{BB962C8B-B14F-4D97-AF65-F5344CB8AC3E}">
        <p14:creationId xmlns:p14="http://schemas.microsoft.com/office/powerpoint/2010/main" val="25729256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C35BC-85C3-34D5-4110-AB9357A0D042}"/>
              </a:ext>
            </a:extLst>
          </p:cNvPr>
          <p:cNvSpPr>
            <a:spLocks noGrp="1"/>
          </p:cNvSpPr>
          <p:nvPr>
            <p:ph type="title"/>
          </p:nvPr>
        </p:nvSpPr>
        <p:spPr/>
        <p:txBody>
          <a:bodyPr>
            <a:normAutofit fontScale="90000"/>
          </a:bodyPr>
          <a:lstStyle/>
          <a:p>
            <a:r>
              <a:rPr lang="en-US" b="1" dirty="0"/>
              <a:t>Decentralized API </a:t>
            </a:r>
            <a:br>
              <a:rPr lang="en-US" dirty="0"/>
            </a:br>
            <a:r>
              <a:rPr lang="en-US" b="1" dirty="0"/>
              <a:t>(</a:t>
            </a:r>
            <a:r>
              <a:rPr lang="en-US" b="1" dirty="0" err="1"/>
              <a:t>dAPI</a:t>
            </a:r>
            <a:r>
              <a:rPr lang="en-US" b="1" dirty="0"/>
              <a:t>)</a:t>
            </a:r>
            <a:br>
              <a:rPr lang="en-US" dirty="0"/>
            </a:br>
            <a:br>
              <a:rPr lang="en-US" dirty="0"/>
            </a:br>
            <a:endParaRPr lang="en-CA" dirty="0"/>
          </a:p>
        </p:txBody>
      </p:sp>
      <p:sp>
        <p:nvSpPr>
          <p:cNvPr id="3" name="Content Placeholder 2">
            <a:extLst>
              <a:ext uri="{FF2B5EF4-FFF2-40B4-BE49-F238E27FC236}">
                <a16:creationId xmlns:a16="http://schemas.microsoft.com/office/drawing/2014/main" id="{C6CA087A-81B2-02F8-57B4-64BD759D9ABA}"/>
              </a:ext>
            </a:extLst>
          </p:cNvPr>
          <p:cNvSpPr>
            <a:spLocks noGrp="1"/>
          </p:cNvSpPr>
          <p:nvPr>
            <p:ph sz="half" idx="1"/>
          </p:nvPr>
        </p:nvSpPr>
        <p:spPr/>
        <p:txBody>
          <a:bodyPr>
            <a:normAutofit fontScale="92500" lnSpcReduction="10000"/>
          </a:bodyPr>
          <a:lstStyle/>
          <a:p>
            <a:r>
              <a:rPr lang="en-CA" b="1" dirty="0"/>
              <a:t>Beginner:</a:t>
            </a:r>
            <a:r>
              <a:rPr lang="en-CA" dirty="0"/>
              <a:t/>
            </a:r>
            <a:r>
              <a:rPr lang="en-US" dirty="0"/>
              <a:t>A decentralized API is a way for apps to get information without using one company’s server. Instead, the data comes from many sources. This makes it harder to shut down or control.</a:t>
            </a:r>
            <a:endParaRPr lang="en-CA" dirty="0"/>
          </a:p>
        </p:txBody>
      </p:sp>
      <p:sp>
        <p:nvSpPr>
          <p:cNvPr id="4" name="Content Placeholder 3">
            <a:extLst>
              <a:ext uri="{FF2B5EF4-FFF2-40B4-BE49-F238E27FC236}">
                <a16:creationId xmlns:a16="http://schemas.microsoft.com/office/drawing/2014/main" id="{8364C77A-D41B-543E-1084-2455FF95F6CA}"/>
              </a:ext>
            </a:extLst>
          </p:cNvPr>
          <p:cNvSpPr>
            <a:spLocks noGrp="1"/>
          </p:cNvSpPr>
          <p:nvPr>
            <p:ph sz="half" idx="2"/>
          </p:nvPr>
        </p:nvSpPr>
        <p:spPr/>
        <p:txBody>
          <a:bodyPr>
            <a:normAutofit fontScale="92500" lnSpcReduction="10000"/>
          </a:bodyPr>
          <a:lstStyle/>
          <a:p>
            <a:r>
              <a:rPr lang="en-US" b="1" dirty="0"/>
              <a:t>Intermediate:</a:t>
            </a:r>
            <a:br>
              <a:rPr lang="en-US" dirty="0"/>
            </a:br>
            <a:r>
              <a:rPr lang="en-US" dirty="0"/>
              <a:t>A </a:t>
            </a:r>
            <a:r>
              <a:rPr lang="en-US" dirty="0" err="1"/>
              <a:t>dAPI</a:t>
            </a:r>
            <a:r>
              <a:rPr lang="en-US" dirty="0"/>
              <a:t> is an API built on blockchain that provides decentralized access to services like data feeds or payments. Unlike centralized APIs, it uses multiple oracles to avoid single points of failure. </a:t>
            </a:r>
            <a:r>
              <a:rPr lang="en-US" dirty="0" err="1"/>
              <a:t>dAPIs</a:t>
            </a:r>
            <a:r>
              <a:rPr lang="en-US" dirty="0"/>
              <a:t> enable smart contracts to access external real-world data securely. They’re critical in powering DeFi and Web3 apps.</a:t>
            </a:r>
            <a:endParaRPr lang="en-CA" dirty="0"/>
          </a:p>
        </p:txBody>
      </p:sp>
      <p:pic>
        <p:nvPicPr>
          <p:cNvPr id="5" name="Graphic 4">
            <a:extLst>
              <a:ext uri="{FF2B5EF4-FFF2-40B4-BE49-F238E27FC236}">
                <a16:creationId xmlns:a16="http://schemas.microsoft.com/office/drawing/2014/main" id="{9C61B038-6CA9-C5CC-3B36-340E728412E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5451" y="4001294"/>
            <a:ext cx="5993158" cy="1886915"/>
          </a:xfrm>
          <a:prstGeom prst="rect">
            <a:avLst/>
          </a:prstGeom>
        </p:spPr>
      </p:pic>
    </p:spTree>
    <p:extLst>
      <p:ext uri="{BB962C8B-B14F-4D97-AF65-F5344CB8AC3E}">
        <p14:creationId xmlns:p14="http://schemas.microsoft.com/office/powerpoint/2010/main" val="30483798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F8382-1F20-65D7-8BEA-734ACA536E9A}"/>
              </a:ext>
            </a:extLst>
          </p:cNvPr>
          <p:cNvSpPr>
            <a:spLocks noGrp="1"/>
          </p:cNvSpPr>
          <p:nvPr>
            <p:ph type="title"/>
          </p:nvPr>
        </p:nvSpPr>
        <p:spPr/>
        <p:txBody>
          <a:bodyPr/>
          <a:lstStyle/>
          <a:p>
            <a:r>
              <a:rPr lang="en-CA" dirty="0"/>
              <a:t>Decentralized Exchange (DEX)</a:t>
            </a:r>
          </a:p>
        </p:txBody>
      </p:sp>
      <p:sp>
        <p:nvSpPr>
          <p:cNvPr id="3" name="Content Placeholder 2">
            <a:extLst>
              <a:ext uri="{FF2B5EF4-FFF2-40B4-BE49-F238E27FC236}">
                <a16:creationId xmlns:a16="http://schemas.microsoft.com/office/drawing/2014/main" id="{2885B897-EDB7-9A66-D7AF-8F7490679D07}"/>
              </a:ext>
            </a:extLst>
          </p:cNvPr>
          <p:cNvSpPr>
            <a:spLocks noGrp="1"/>
          </p:cNvSpPr>
          <p:nvPr>
            <p:ph sz="half" idx="1"/>
          </p:nvPr>
        </p:nvSpPr>
        <p:spPr>
          <a:xfrm>
            <a:off x="487680" y="1825625"/>
            <a:ext cx="5532120" cy="2004695"/>
          </a:xfrm>
        </p:spPr>
        <p:txBody>
          <a:bodyPr>
            <a:normAutofit fontScale="85000" lnSpcReduction="20000"/>
          </a:bodyPr>
          <a:lstStyle/>
          <a:p>
            <a:r>
              <a:rPr lang="en-CA" b="1" dirty="0"/>
              <a:t>Beginner:</a:t>
            </a:r>
            <a:r>
              <a:rPr lang="en-CA" dirty="0"/>
              <a:t/>
            </a:r>
            <a:r>
              <a:rPr lang="en-US" dirty="0"/>
              <a:t>A DEX is a platform where people trade cryptocurrencies directly without a central authority.</a:t>
            </a:r>
            <a:br>
              <a:rPr lang="en-US" dirty="0"/>
            </a:br>
            <a:r>
              <a:rPr lang="en-US" dirty="0"/>
              <a:t>It uses smart contracts to match and settle trades on the blockchain.</a:t>
            </a:r>
            <a:br>
              <a:rPr lang="en-US" dirty="0"/>
            </a:br>
            <a:r>
              <a:rPr lang="en-US" dirty="0"/>
              <a:t>Example: Uniswap lets users swap tokens without a middleman.</a:t>
            </a:r>
            <a:endParaRPr lang="en-CA" dirty="0"/>
          </a:p>
        </p:txBody>
      </p:sp>
      <p:sp>
        <p:nvSpPr>
          <p:cNvPr id="4" name="Content Placeholder 3">
            <a:extLst>
              <a:ext uri="{FF2B5EF4-FFF2-40B4-BE49-F238E27FC236}">
                <a16:creationId xmlns:a16="http://schemas.microsoft.com/office/drawing/2014/main" id="{5F47ADA4-AFFA-FBA1-3E4B-11DE3559E054}"/>
              </a:ext>
            </a:extLst>
          </p:cNvPr>
          <p:cNvSpPr>
            <a:spLocks noGrp="1"/>
          </p:cNvSpPr>
          <p:nvPr>
            <p:ph sz="half" idx="2"/>
          </p:nvPr>
        </p:nvSpPr>
        <p:spPr/>
        <p:txBody>
          <a:bodyPr>
            <a:normAutofit fontScale="85000" lnSpcReduction="20000"/>
          </a:bodyPr>
          <a:lstStyle/>
          <a:p>
            <a:r>
              <a:rPr lang="en-US" b="1" dirty="0"/>
              <a:t>Intermediate:</a:t>
            </a:r>
            <a:br>
              <a:rPr lang="en-US" dirty="0"/>
            </a:br>
            <a:r>
              <a:rPr lang="en-US" dirty="0"/>
              <a:t>A DEX allows users to trade cryptocurrencies directly without intermediaries or custody of funds. Trades are executed through smart contracts on blockchain, ensuring transparency and security. DEXs like Uniswap and </a:t>
            </a:r>
            <a:r>
              <a:rPr lang="en-US" dirty="0" err="1"/>
              <a:t>PancakeSwap</a:t>
            </a:r>
            <a:r>
              <a:rPr lang="en-US" dirty="0"/>
              <a:t> use liquidity pools instead of traditional order books. This removes reliance on centralized exchanges (CEXs).</a:t>
            </a:r>
            <a:endParaRPr lang="en-CA" dirty="0"/>
          </a:p>
        </p:txBody>
      </p:sp>
      <p:pic>
        <p:nvPicPr>
          <p:cNvPr id="5" name="Picture 4" descr="A diagram of a currency exchange&#10;&#10;AI-generated content may be incorrect.">
            <a:extLst>
              <a:ext uri="{FF2B5EF4-FFF2-40B4-BE49-F238E27FC236}">
                <a16:creationId xmlns:a16="http://schemas.microsoft.com/office/drawing/2014/main" id="{699026D6-0FDC-D1B4-9469-A8F8554CB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960" y="3965257"/>
            <a:ext cx="3720570" cy="2892743"/>
          </a:xfrm>
          <a:prstGeom prst="rect">
            <a:avLst/>
          </a:prstGeom>
        </p:spPr>
      </p:pic>
    </p:spTree>
    <p:extLst>
      <p:ext uri="{BB962C8B-B14F-4D97-AF65-F5344CB8AC3E}">
        <p14:creationId xmlns:p14="http://schemas.microsoft.com/office/powerpoint/2010/main" val="6779415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B375B-6848-50CA-55EE-304EC63BE6EA}"/>
              </a:ext>
            </a:extLst>
          </p:cNvPr>
          <p:cNvSpPr>
            <a:spLocks noGrp="1"/>
          </p:cNvSpPr>
          <p:nvPr>
            <p:ph type="title"/>
          </p:nvPr>
        </p:nvSpPr>
        <p:spPr/>
        <p:txBody>
          <a:bodyPr/>
          <a:lstStyle/>
          <a:p>
            <a:r>
              <a:rPr lang="en-CA" dirty="0"/>
              <a:t>Decentralized Identifier (DID)</a:t>
            </a:r>
          </a:p>
        </p:txBody>
      </p:sp>
      <p:sp>
        <p:nvSpPr>
          <p:cNvPr id="3" name="Content Placeholder 2">
            <a:extLst>
              <a:ext uri="{FF2B5EF4-FFF2-40B4-BE49-F238E27FC236}">
                <a16:creationId xmlns:a16="http://schemas.microsoft.com/office/drawing/2014/main" id="{E30B8526-9E5F-6B09-8A01-CB9A6FCAF659}"/>
              </a:ext>
            </a:extLst>
          </p:cNvPr>
          <p:cNvSpPr>
            <a:spLocks noGrp="1"/>
          </p:cNvSpPr>
          <p:nvPr>
            <p:ph sz="half" idx="1"/>
          </p:nvPr>
        </p:nvSpPr>
        <p:spPr>
          <a:xfrm>
            <a:off x="838200" y="1825625"/>
            <a:ext cx="5334000" cy="2207895"/>
          </a:xfrm>
        </p:spPr>
        <p:txBody>
          <a:bodyPr>
            <a:normAutofit fontScale="92500" lnSpcReduction="20000"/>
          </a:bodyPr>
          <a:lstStyle/>
          <a:p>
            <a:r>
              <a:rPr lang="en-CA" b="1" dirty="0"/>
              <a:t>Beginner:</a:t>
            </a:r>
            <a:r>
              <a:rPr lang="en-CA" dirty="0"/>
              <a:t/>
            </a:r>
            <a:r>
              <a:rPr lang="en-US" dirty="0"/>
              <a:t>A DID is a unique ID stored on a blockchain that users control themselves.</a:t>
            </a:r>
            <a:br>
              <a:rPr lang="en-US" dirty="0"/>
            </a:br>
            <a:r>
              <a:rPr lang="en-US" dirty="0"/>
              <a:t>It helps prove identity online without relying on companies.</a:t>
            </a:r>
            <a:br>
              <a:rPr lang="en-US" dirty="0"/>
            </a:br>
            <a:r>
              <a:rPr lang="en-US" dirty="0"/>
              <a:t>Example: A blockchain-based digital passport.</a:t>
            </a:r>
            <a:endParaRPr lang="en-CA" dirty="0"/>
          </a:p>
        </p:txBody>
      </p:sp>
      <p:sp>
        <p:nvSpPr>
          <p:cNvPr id="4" name="Content Placeholder 3">
            <a:extLst>
              <a:ext uri="{FF2B5EF4-FFF2-40B4-BE49-F238E27FC236}">
                <a16:creationId xmlns:a16="http://schemas.microsoft.com/office/drawing/2014/main" id="{4B4552C5-32B0-2B02-C00F-770F6FC607DE}"/>
              </a:ext>
            </a:extLst>
          </p:cNvPr>
          <p:cNvSpPr>
            <a:spLocks noGrp="1"/>
          </p:cNvSpPr>
          <p:nvPr>
            <p:ph sz="half" idx="2"/>
          </p:nvPr>
        </p:nvSpPr>
        <p:spPr/>
        <p:txBody>
          <a:bodyPr>
            <a:normAutofit fontScale="92500" lnSpcReduction="20000"/>
          </a:bodyPr>
          <a:lstStyle/>
          <a:p>
            <a:r>
              <a:rPr lang="en-US" b="1" dirty="0"/>
              <a:t>Intermediate:</a:t>
            </a:r>
            <a:br>
              <a:rPr lang="en-US" dirty="0"/>
            </a:br>
            <a:r>
              <a:rPr lang="en-US" dirty="0"/>
              <a:t>A DID is a self-owned digital identity stored on blockchain, not controlled by centralized entities. It enables users to prove identity or credentials without revealing unnecessary personal data. DIDs empower privacy, portability, and verifiable identity management across Web3. They are central to self-sovereign identity systems.</a:t>
            </a:r>
            <a:endParaRPr lang="en-CA" dirty="0"/>
          </a:p>
        </p:txBody>
      </p:sp>
      <p:pic>
        <p:nvPicPr>
          <p:cNvPr id="5" name="Content Placeholder 4" descr="A blue and green background with white text&#10;&#10;AI-generated content may be incorrect.">
            <a:extLst>
              <a:ext uri="{FF2B5EF4-FFF2-40B4-BE49-F238E27FC236}">
                <a16:creationId xmlns:a16="http://schemas.microsoft.com/office/drawing/2014/main" id="{9CCF7AF2-F974-D0CA-9C96-7D400B2933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713" y="3886228"/>
            <a:ext cx="5131088" cy="2680993"/>
          </a:xfrm>
          <a:prstGeom prst="rect">
            <a:avLst/>
          </a:prstGeom>
        </p:spPr>
      </p:pic>
    </p:spTree>
    <p:extLst>
      <p:ext uri="{BB962C8B-B14F-4D97-AF65-F5344CB8AC3E}">
        <p14:creationId xmlns:p14="http://schemas.microsoft.com/office/powerpoint/2010/main" val="36318187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FAFA7-7526-3E97-740B-FBC6C8BAAE89}"/>
              </a:ext>
            </a:extLst>
          </p:cNvPr>
          <p:cNvSpPr>
            <a:spLocks noGrp="1"/>
          </p:cNvSpPr>
          <p:nvPr>
            <p:ph type="title"/>
          </p:nvPr>
        </p:nvSpPr>
        <p:spPr/>
        <p:txBody>
          <a:bodyPr/>
          <a:lstStyle/>
          <a:p>
            <a:r>
              <a:rPr lang="en-CA" dirty="0"/>
              <a:t>DeFi (Decentralized Finance)</a:t>
            </a:r>
          </a:p>
        </p:txBody>
      </p:sp>
      <p:sp>
        <p:nvSpPr>
          <p:cNvPr id="3" name="Content Placeholder 2">
            <a:extLst>
              <a:ext uri="{FF2B5EF4-FFF2-40B4-BE49-F238E27FC236}">
                <a16:creationId xmlns:a16="http://schemas.microsoft.com/office/drawing/2014/main" id="{FDF83C2A-07ED-F58E-789D-737048B53BCA}"/>
              </a:ext>
            </a:extLst>
          </p:cNvPr>
          <p:cNvSpPr>
            <a:spLocks noGrp="1"/>
          </p:cNvSpPr>
          <p:nvPr>
            <p:ph sz="half" idx="1"/>
          </p:nvPr>
        </p:nvSpPr>
        <p:spPr/>
        <p:txBody>
          <a:bodyPr>
            <a:normAutofit fontScale="92500" lnSpcReduction="10000"/>
          </a:bodyPr>
          <a:lstStyle/>
          <a:p>
            <a:r>
              <a:rPr lang="en-CA" b="1" dirty="0"/>
              <a:t>Beginner:</a:t>
            </a:r>
            <a:r>
              <a:rPr lang="en-CA" dirty="0"/>
              <a:t/>
            </a:r>
            <a:r>
              <a:rPr lang="en-US" dirty="0"/>
              <a:t>DeFi is financial services like lending, borrowing, and trading built on blockchain.</a:t>
            </a:r>
            <a:br>
              <a:rPr lang="en-US" dirty="0"/>
            </a:br>
            <a:r>
              <a:rPr lang="en-US" dirty="0"/>
              <a:t>It removes banks and middlemen by using smart contracts.</a:t>
            </a:r>
            <a:br>
              <a:rPr lang="en-US" dirty="0"/>
            </a:br>
            <a:r>
              <a:rPr lang="en-US" dirty="0"/>
              <a:t>Example: Earning interest on crypto through </a:t>
            </a:r>
            <a:r>
              <a:rPr lang="en-US" dirty="0" err="1"/>
              <a:t>Aave</a:t>
            </a:r>
            <a:r>
              <a:rPr lang="en-US" dirty="0"/>
              <a:t>.</a:t>
            </a:r>
            <a:endParaRPr lang="en-CA" dirty="0"/>
          </a:p>
        </p:txBody>
      </p:sp>
      <p:sp>
        <p:nvSpPr>
          <p:cNvPr id="4" name="Content Placeholder 3">
            <a:extLst>
              <a:ext uri="{FF2B5EF4-FFF2-40B4-BE49-F238E27FC236}">
                <a16:creationId xmlns:a16="http://schemas.microsoft.com/office/drawing/2014/main" id="{321F6BFF-6A16-654E-800B-B32270A3207F}"/>
              </a:ext>
            </a:extLst>
          </p:cNvPr>
          <p:cNvSpPr>
            <a:spLocks noGrp="1"/>
          </p:cNvSpPr>
          <p:nvPr>
            <p:ph sz="half" idx="2"/>
          </p:nvPr>
        </p:nvSpPr>
        <p:spPr/>
        <p:txBody>
          <a:bodyPr>
            <a:normAutofit fontScale="92500" lnSpcReduction="10000"/>
          </a:bodyPr>
          <a:lstStyle/>
          <a:p>
            <a:r>
              <a:rPr lang="en-US" b="1" dirty="0"/>
              <a:t>Intermediate:</a:t>
            </a:r>
            <a:br>
              <a:rPr lang="en-US" dirty="0"/>
            </a:br>
            <a:r>
              <a:rPr lang="en-US" dirty="0"/>
              <a:t>DeFi refers to blockchain-based financial services such as lending, trading, and insurance without banks. It uses smart contracts to automate agreements, eliminating intermediaries. DeFi platforms offer transparency, accessibility, and yield opportunities but face risks like hacks or volatility. Popular DeFi protocols include </a:t>
            </a:r>
            <a:r>
              <a:rPr lang="en-US" dirty="0" err="1"/>
              <a:t>Aave</a:t>
            </a:r>
            <a:r>
              <a:rPr lang="en-US" dirty="0"/>
              <a:t> and Compound.</a:t>
            </a:r>
            <a:endParaRPr lang="en-CA" dirty="0"/>
          </a:p>
        </p:txBody>
      </p:sp>
      <p:pic>
        <p:nvPicPr>
          <p:cNvPr id="5" name="Content Placeholder 8" descr="A diagram of a network of people&#10;&#10;AI-generated content may be incorrect.">
            <a:extLst>
              <a:ext uri="{FF2B5EF4-FFF2-40B4-BE49-F238E27FC236}">
                <a16:creationId xmlns:a16="http://schemas.microsoft.com/office/drawing/2014/main" id="{C8B991FF-D897-C9F0-FC66-7A753679CA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4301331"/>
            <a:ext cx="2357121" cy="2357121"/>
          </a:xfrm>
          <a:prstGeom prst="rect">
            <a:avLst/>
          </a:prstGeom>
        </p:spPr>
      </p:pic>
    </p:spTree>
    <p:extLst>
      <p:ext uri="{BB962C8B-B14F-4D97-AF65-F5344CB8AC3E}">
        <p14:creationId xmlns:p14="http://schemas.microsoft.com/office/powerpoint/2010/main" val="13817889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C3B78-BD5C-1A2C-68EA-9B06D2FC2117}"/>
              </a:ext>
            </a:extLst>
          </p:cNvPr>
          <p:cNvSpPr>
            <a:spLocks noGrp="1"/>
          </p:cNvSpPr>
          <p:nvPr>
            <p:ph type="title"/>
          </p:nvPr>
        </p:nvSpPr>
        <p:spPr/>
        <p:txBody>
          <a:bodyPr/>
          <a:lstStyle/>
          <a:p>
            <a:r>
              <a:rPr lang="en-CA" dirty="0" err="1"/>
              <a:t>dNFT</a:t>
            </a:r>
            <a:r>
              <a:rPr lang="en-CA" dirty="0"/>
              <a:t> (Dynamic Non-Fungible Token)</a:t>
            </a:r>
          </a:p>
        </p:txBody>
      </p:sp>
      <p:sp>
        <p:nvSpPr>
          <p:cNvPr id="3" name="Content Placeholder 2">
            <a:extLst>
              <a:ext uri="{FF2B5EF4-FFF2-40B4-BE49-F238E27FC236}">
                <a16:creationId xmlns:a16="http://schemas.microsoft.com/office/drawing/2014/main" id="{2A08BFAC-D26A-3D15-31F3-90D571D1E711}"/>
              </a:ext>
            </a:extLst>
          </p:cNvPr>
          <p:cNvSpPr>
            <a:spLocks noGrp="1"/>
          </p:cNvSpPr>
          <p:nvPr>
            <p:ph sz="half" idx="1"/>
          </p:nvPr>
        </p:nvSpPr>
        <p:spPr>
          <a:xfrm>
            <a:off x="838200" y="1825625"/>
            <a:ext cx="5334000" cy="1892935"/>
          </a:xfrm>
        </p:spPr>
        <p:txBody>
          <a:bodyPr>
            <a:normAutofit fontScale="77500" lnSpcReduction="20000"/>
          </a:bodyPr>
          <a:lstStyle/>
          <a:p>
            <a:r>
              <a:rPr lang="en-CA" b="1" dirty="0"/>
              <a:t>Beginner:</a:t>
            </a:r>
            <a:r>
              <a:rPr lang="en-CA" dirty="0"/>
              <a:t/>
            </a:r>
            <a:r>
              <a:rPr lang="en-US" dirty="0"/>
              <a:t>A </a:t>
            </a:r>
            <a:r>
              <a:rPr lang="en-US" dirty="0" err="1"/>
              <a:t>dNFT</a:t>
            </a:r>
            <a:r>
              <a:rPr lang="en-US" dirty="0"/>
              <a:t> is an NFT whose data can change over time based on events or inputs.</a:t>
            </a:r>
            <a:br>
              <a:rPr lang="en-US" dirty="0"/>
            </a:br>
            <a:r>
              <a:rPr lang="en-US" dirty="0"/>
              <a:t>It still stays unique but updates automatically through smart contracts.</a:t>
            </a:r>
            <a:br>
              <a:rPr lang="en-US" dirty="0"/>
            </a:br>
            <a:r>
              <a:rPr lang="en-US" dirty="0"/>
              <a:t>Example: A sports NFT that updates player stats after each game.</a:t>
            </a:r>
            <a:endParaRPr lang="en-CA" dirty="0"/>
          </a:p>
        </p:txBody>
      </p:sp>
      <p:sp>
        <p:nvSpPr>
          <p:cNvPr id="4" name="Content Placeholder 3">
            <a:extLst>
              <a:ext uri="{FF2B5EF4-FFF2-40B4-BE49-F238E27FC236}">
                <a16:creationId xmlns:a16="http://schemas.microsoft.com/office/drawing/2014/main" id="{3F1A0DEB-41B6-54B5-2E56-DEA2FA7442A9}"/>
              </a:ext>
            </a:extLst>
          </p:cNvPr>
          <p:cNvSpPr>
            <a:spLocks noGrp="1"/>
          </p:cNvSpPr>
          <p:nvPr>
            <p:ph sz="half" idx="2"/>
          </p:nvPr>
        </p:nvSpPr>
        <p:spPr/>
        <p:txBody>
          <a:bodyPr>
            <a:normAutofit fontScale="77500" lnSpcReduction="20000"/>
          </a:bodyPr>
          <a:lstStyle/>
          <a:p>
            <a:r>
              <a:rPr lang="en-US" b="1" dirty="0"/>
              <a:t>Intermediate:</a:t>
            </a:r>
            <a:br>
              <a:rPr lang="en-US" dirty="0"/>
            </a:br>
            <a:r>
              <a:rPr lang="en-US" dirty="0"/>
              <a:t>A </a:t>
            </a:r>
            <a:r>
              <a:rPr lang="en-US" dirty="0" err="1"/>
              <a:t>dNFT</a:t>
            </a:r>
            <a:r>
              <a:rPr lang="en-US" dirty="0"/>
              <a:t> is a special NFT that can change its metadata or attributes based on conditions or real-world events. Unlike static NFTs, they update automatically via smart contracts or oracles. They are used in gaming, identity, and asset tracking. </a:t>
            </a:r>
            <a:r>
              <a:rPr lang="en-US" dirty="0" err="1"/>
              <a:t>dNFTs</a:t>
            </a:r>
            <a:r>
              <a:rPr lang="en-US" dirty="0"/>
              <a:t> expand NFT utility by allowing evolution over time.</a:t>
            </a:r>
            <a:endParaRPr lang="en-CA" dirty="0"/>
          </a:p>
        </p:txBody>
      </p:sp>
      <p:pic>
        <p:nvPicPr>
          <p:cNvPr id="5" name="Picture 4" descr="A diagram of a blockchain and a blockchain&#10;&#10;AI-generated content may be incorrect.">
            <a:extLst>
              <a:ext uri="{FF2B5EF4-FFF2-40B4-BE49-F238E27FC236}">
                <a16:creationId xmlns:a16="http://schemas.microsoft.com/office/drawing/2014/main" id="{63D63315-EF2F-7590-C16F-E9BBA6B21E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3919" y="3718560"/>
            <a:ext cx="3619707" cy="3055982"/>
          </a:xfrm>
          <a:prstGeom prst="rect">
            <a:avLst/>
          </a:prstGeom>
        </p:spPr>
      </p:pic>
    </p:spTree>
    <p:extLst>
      <p:ext uri="{BB962C8B-B14F-4D97-AF65-F5344CB8AC3E}">
        <p14:creationId xmlns:p14="http://schemas.microsoft.com/office/powerpoint/2010/main" val="21416203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FC7AA-54E6-773A-EDF6-527B588AC1CF}"/>
              </a:ext>
            </a:extLst>
          </p:cNvPr>
          <p:cNvSpPr>
            <a:spLocks noGrp="1"/>
          </p:cNvSpPr>
          <p:nvPr>
            <p:ph type="title"/>
          </p:nvPr>
        </p:nvSpPr>
        <p:spPr/>
        <p:txBody>
          <a:bodyPr/>
          <a:lstStyle/>
          <a:p>
            <a:r>
              <a:rPr lang="en-CA" dirty="0"/>
              <a:t> Digital Signature</a:t>
            </a:r>
          </a:p>
        </p:txBody>
      </p:sp>
      <p:sp>
        <p:nvSpPr>
          <p:cNvPr id="3" name="Content Placeholder 2">
            <a:extLst>
              <a:ext uri="{FF2B5EF4-FFF2-40B4-BE49-F238E27FC236}">
                <a16:creationId xmlns:a16="http://schemas.microsoft.com/office/drawing/2014/main" id="{8AA78EFF-2C9A-CC5F-DB07-8BA1073388C1}"/>
              </a:ext>
            </a:extLst>
          </p:cNvPr>
          <p:cNvSpPr>
            <a:spLocks noGrp="1"/>
          </p:cNvSpPr>
          <p:nvPr>
            <p:ph sz="half" idx="1"/>
          </p:nvPr>
        </p:nvSpPr>
        <p:spPr>
          <a:xfrm>
            <a:off x="838200" y="1825625"/>
            <a:ext cx="5257800" cy="2228215"/>
          </a:xfrm>
        </p:spPr>
        <p:txBody>
          <a:bodyPr>
            <a:normAutofit fontScale="85000" lnSpcReduction="20000"/>
          </a:bodyPr>
          <a:lstStyle/>
          <a:p>
            <a:r>
              <a:rPr lang="en-CA" b="1" dirty="0"/>
              <a:t>Beginner:</a:t>
            </a:r>
            <a:r>
              <a:rPr lang="en-CA" dirty="0"/>
              <a:t/>
            </a:r>
            <a:r>
              <a:rPr lang="en-US" dirty="0"/>
              <a:t>A digital signature is a code that proves a transaction or message came from you.</a:t>
            </a:r>
            <a:br>
              <a:rPr lang="en-US" dirty="0"/>
            </a:br>
            <a:r>
              <a:rPr lang="en-US" dirty="0"/>
              <a:t>It’s created using your private key and can be verified with your public key.</a:t>
            </a:r>
            <a:br>
              <a:rPr lang="en-US" dirty="0"/>
            </a:br>
            <a:r>
              <a:rPr lang="en-US" dirty="0"/>
              <a:t>Example: Signing a blockchain transaction to send crypto.</a:t>
            </a:r>
            <a:endParaRPr lang="en-CA" dirty="0"/>
          </a:p>
        </p:txBody>
      </p:sp>
      <p:sp>
        <p:nvSpPr>
          <p:cNvPr id="4" name="Content Placeholder 3">
            <a:extLst>
              <a:ext uri="{FF2B5EF4-FFF2-40B4-BE49-F238E27FC236}">
                <a16:creationId xmlns:a16="http://schemas.microsoft.com/office/drawing/2014/main" id="{68896C0A-FB9C-98AA-36F0-9F98A04ACF77}"/>
              </a:ext>
            </a:extLst>
          </p:cNvPr>
          <p:cNvSpPr>
            <a:spLocks noGrp="1"/>
          </p:cNvSpPr>
          <p:nvPr>
            <p:ph sz="half" idx="2"/>
          </p:nvPr>
        </p:nvSpPr>
        <p:spPr/>
        <p:txBody>
          <a:bodyPr>
            <a:normAutofit fontScale="85000" lnSpcReduction="20000"/>
          </a:bodyPr>
          <a:lstStyle/>
          <a:p>
            <a:r>
              <a:rPr lang="en-US" b="1" dirty="0"/>
              <a:t>Intermediate:</a:t>
            </a:r>
            <a:br>
              <a:rPr lang="en-US" dirty="0"/>
            </a:br>
            <a:r>
              <a:rPr lang="en-US" dirty="0"/>
              <a:t>A digital signature is a cryptographic method to prove ownership and authenticity of data or transactions. In blockchain, private keys generate signatures that can be verified with public keys. They secure transactions against tampering or forgery. Digital signatures are the backbone of trust in peer-to-peer transfers.</a:t>
            </a:r>
            <a:endParaRPr lang="en-CA" dirty="0"/>
          </a:p>
        </p:txBody>
      </p:sp>
      <p:pic>
        <p:nvPicPr>
          <p:cNvPr id="5" name="Content Placeholder 4" descr="A diagram of a key system&#10;&#10;AI-generated content may be incorrect.">
            <a:extLst>
              <a:ext uri="{FF2B5EF4-FFF2-40B4-BE49-F238E27FC236}">
                <a16:creationId xmlns:a16="http://schemas.microsoft.com/office/drawing/2014/main" id="{6DE571E3-F8A4-888A-0B34-DF015468CD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1300" y="4188777"/>
            <a:ext cx="4425740" cy="2378835"/>
          </a:xfrm>
          <a:prstGeom prst="rect">
            <a:avLst/>
          </a:prstGeom>
        </p:spPr>
      </p:pic>
    </p:spTree>
    <p:extLst>
      <p:ext uri="{BB962C8B-B14F-4D97-AF65-F5344CB8AC3E}">
        <p14:creationId xmlns:p14="http://schemas.microsoft.com/office/powerpoint/2010/main" val="27505204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B16E3-11AC-0D1F-7A2D-EF7AB6A091D5}"/>
              </a:ext>
            </a:extLst>
          </p:cNvPr>
          <p:cNvSpPr>
            <a:spLocks noGrp="1"/>
          </p:cNvSpPr>
          <p:nvPr>
            <p:ph type="title"/>
          </p:nvPr>
        </p:nvSpPr>
        <p:spPr/>
        <p:txBody>
          <a:bodyPr/>
          <a:lstStyle/>
          <a:p>
            <a:r>
              <a:rPr lang="en-CA" dirty="0"/>
              <a:t>Distributed Ledger</a:t>
            </a:r>
          </a:p>
        </p:txBody>
      </p:sp>
      <p:sp>
        <p:nvSpPr>
          <p:cNvPr id="3" name="Content Placeholder 2">
            <a:extLst>
              <a:ext uri="{FF2B5EF4-FFF2-40B4-BE49-F238E27FC236}">
                <a16:creationId xmlns:a16="http://schemas.microsoft.com/office/drawing/2014/main" id="{1EF4429F-9219-851E-FF24-E2F889433A67}"/>
              </a:ext>
            </a:extLst>
          </p:cNvPr>
          <p:cNvSpPr>
            <a:spLocks noGrp="1"/>
          </p:cNvSpPr>
          <p:nvPr>
            <p:ph sz="half" idx="1"/>
          </p:nvPr>
        </p:nvSpPr>
        <p:spPr/>
        <p:txBody>
          <a:bodyPr>
            <a:normAutofit fontScale="92500" lnSpcReduction="10000"/>
          </a:bodyPr>
          <a:lstStyle/>
          <a:p>
            <a:r>
              <a:rPr lang="en-CA" b="1" dirty="0"/>
              <a:t>Beginner:</a:t>
            </a:r>
            <a:r>
              <a:rPr lang="en-CA" dirty="0"/>
              <a:t/>
            </a:r>
            <a:r>
              <a:rPr lang="en-US" dirty="0"/>
              <a:t>A distributed ledger is a shared database stored across many computers.</a:t>
            </a:r>
            <a:br>
              <a:rPr lang="en-US" dirty="0"/>
            </a:br>
            <a:r>
              <a:rPr lang="en-US" dirty="0"/>
              <a:t>Every participant has the same copy, so it’s hard to tamper with.</a:t>
            </a:r>
            <a:br>
              <a:rPr lang="en-US" dirty="0"/>
            </a:br>
            <a:r>
              <a:rPr lang="en-US" dirty="0"/>
              <a:t>Example: Bitcoin’s blockchain is a type of distributed ledger.</a:t>
            </a:r>
            <a:endParaRPr lang="en-CA" dirty="0"/>
          </a:p>
        </p:txBody>
      </p:sp>
      <p:sp>
        <p:nvSpPr>
          <p:cNvPr id="4" name="Content Placeholder 3">
            <a:extLst>
              <a:ext uri="{FF2B5EF4-FFF2-40B4-BE49-F238E27FC236}">
                <a16:creationId xmlns:a16="http://schemas.microsoft.com/office/drawing/2014/main" id="{B5D84BCB-1B43-1826-C3F4-B1EF83527F79}"/>
              </a:ext>
            </a:extLst>
          </p:cNvPr>
          <p:cNvSpPr>
            <a:spLocks noGrp="1"/>
          </p:cNvSpPr>
          <p:nvPr>
            <p:ph sz="half" idx="2"/>
          </p:nvPr>
        </p:nvSpPr>
        <p:spPr/>
        <p:txBody>
          <a:bodyPr>
            <a:normAutofit fontScale="92500" lnSpcReduction="10000"/>
          </a:bodyPr>
          <a:lstStyle/>
          <a:p>
            <a:r>
              <a:rPr lang="en-US" b="1" dirty="0"/>
              <a:t>Intermediate:</a:t>
            </a:r>
            <a:br>
              <a:rPr lang="en-US" dirty="0"/>
            </a:br>
            <a:r>
              <a:rPr lang="en-US" dirty="0"/>
              <a:t>A distributed ledger is a database spread across multiple nodes in a network, where each node maintains a synchronized copy. Blockchain is one type of distributed ledger that uses cryptography and consensus to validate updates. It removes the need for a central authority to maintain records. This ensures transparency and resilience.</a:t>
            </a:r>
            <a:endParaRPr lang="en-CA" dirty="0"/>
          </a:p>
        </p:txBody>
      </p:sp>
      <p:pic>
        <p:nvPicPr>
          <p:cNvPr id="5" name="Picture 4" descr="A black and white logo&#10;&#10;AI-generated content may be incorrect.">
            <a:extLst>
              <a:ext uri="{FF2B5EF4-FFF2-40B4-BE49-F238E27FC236}">
                <a16:creationId xmlns:a16="http://schemas.microsoft.com/office/drawing/2014/main" id="{8C48FA6A-A6B2-5921-7096-D32C4CA82B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5948" y="365125"/>
            <a:ext cx="1572504" cy="1572504"/>
          </a:xfrm>
          <a:prstGeom prst="rect">
            <a:avLst/>
          </a:prstGeom>
        </p:spPr>
      </p:pic>
      <p:pic>
        <p:nvPicPr>
          <p:cNvPr id="6" name="Picture 5" descr="A diagram of a network&#10;&#10;AI-generated content may be incorrect.">
            <a:extLst>
              <a:ext uri="{FF2B5EF4-FFF2-40B4-BE49-F238E27FC236}">
                <a16:creationId xmlns:a16="http://schemas.microsoft.com/office/drawing/2014/main" id="{6D8F7B09-658B-9C38-5336-036D1ECA9B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7241" y="4567459"/>
            <a:ext cx="3238707" cy="1925416"/>
          </a:xfrm>
          <a:prstGeom prst="rect">
            <a:avLst/>
          </a:prstGeom>
        </p:spPr>
      </p:pic>
    </p:spTree>
    <p:extLst>
      <p:ext uri="{BB962C8B-B14F-4D97-AF65-F5344CB8AC3E}">
        <p14:creationId xmlns:p14="http://schemas.microsoft.com/office/powerpoint/2010/main" val="40728234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EA3C2-215F-D616-56DA-9F58073943E8}"/>
              </a:ext>
            </a:extLst>
          </p:cNvPr>
          <p:cNvSpPr>
            <a:spLocks noGrp="1"/>
          </p:cNvSpPr>
          <p:nvPr>
            <p:ph type="title"/>
          </p:nvPr>
        </p:nvSpPr>
        <p:spPr/>
        <p:txBody>
          <a:bodyPr/>
          <a:lstStyle/>
          <a:p>
            <a:r>
              <a:rPr lang="en-CA" dirty="0"/>
              <a:t>Double Spending</a:t>
            </a:r>
          </a:p>
        </p:txBody>
      </p:sp>
      <p:sp>
        <p:nvSpPr>
          <p:cNvPr id="3" name="Content Placeholder 2">
            <a:extLst>
              <a:ext uri="{FF2B5EF4-FFF2-40B4-BE49-F238E27FC236}">
                <a16:creationId xmlns:a16="http://schemas.microsoft.com/office/drawing/2014/main" id="{5B332886-4BA5-20AB-1490-72084157AB6D}"/>
              </a:ext>
            </a:extLst>
          </p:cNvPr>
          <p:cNvSpPr>
            <a:spLocks noGrp="1"/>
          </p:cNvSpPr>
          <p:nvPr>
            <p:ph sz="half" idx="1"/>
          </p:nvPr>
        </p:nvSpPr>
        <p:spPr>
          <a:xfrm>
            <a:off x="838200" y="1825625"/>
            <a:ext cx="5334000" cy="1603375"/>
          </a:xfrm>
        </p:spPr>
        <p:txBody>
          <a:bodyPr>
            <a:normAutofit fontScale="70000" lnSpcReduction="20000"/>
          </a:bodyPr>
          <a:lstStyle/>
          <a:p>
            <a:r>
              <a:rPr lang="en-CA" b="1" dirty="0"/>
              <a:t>Beginner:</a:t>
            </a:r>
            <a:r>
              <a:rPr lang="en-CA" dirty="0"/>
              <a:t/>
            </a:r>
            <a:r>
              <a:rPr lang="en-US" dirty="0"/>
              <a:t>Double spending is when someone tries to use the same digital coin twice.</a:t>
            </a:r>
            <a:br>
              <a:rPr lang="en-US" dirty="0"/>
            </a:br>
            <a:r>
              <a:rPr lang="en-US" dirty="0"/>
              <a:t>Blockchain prevents this by confirming transactions in a shared ledger.</a:t>
            </a:r>
            <a:br>
              <a:rPr lang="en-US" dirty="0"/>
            </a:br>
            <a:r>
              <a:rPr lang="en-US" dirty="0"/>
              <a:t>Example: Bitcoin’s network rejects duplicate transactions.</a:t>
            </a:r>
            <a:endParaRPr lang="en-CA" dirty="0"/>
          </a:p>
        </p:txBody>
      </p:sp>
      <p:sp>
        <p:nvSpPr>
          <p:cNvPr id="4" name="Content Placeholder 3">
            <a:extLst>
              <a:ext uri="{FF2B5EF4-FFF2-40B4-BE49-F238E27FC236}">
                <a16:creationId xmlns:a16="http://schemas.microsoft.com/office/drawing/2014/main" id="{A2985351-D806-3017-7698-7B52A5D4A26C}"/>
              </a:ext>
            </a:extLst>
          </p:cNvPr>
          <p:cNvSpPr>
            <a:spLocks noGrp="1"/>
          </p:cNvSpPr>
          <p:nvPr>
            <p:ph sz="half" idx="2"/>
          </p:nvPr>
        </p:nvSpPr>
        <p:spPr/>
        <p:txBody>
          <a:bodyPr>
            <a:normAutofit fontScale="70000" lnSpcReduction="20000"/>
          </a:bodyPr>
          <a:lstStyle/>
          <a:p>
            <a:r>
              <a:rPr lang="en-US" b="1" dirty="0"/>
              <a:t>Intermediate:</a:t>
            </a:r>
            <a:br>
              <a:rPr lang="en-US" dirty="0"/>
            </a:br>
            <a:r>
              <a:rPr lang="en-US" dirty="0"/>
              <a:t>Double spending happens when someone tries to use the same cryptocurrency twice. In blockchain, this is prevented through consensus mechanisms like Proof of Work (PoW), which validate transactions and record them in blocks. Without protection, digital money could be duplicated easily. Bitcoin solved this by making the ledger immutable.</a:t>
            </a:r>
            <a:endParaRPr lang="en-CA" dirty="0"/>
          </a:p>
        </p:txBody>
      </p:sp>
      <p:pic>
        <p:nvPicPr>
          <p:cNvPr id="5" name="Content Placeholder 4" descr="A diagram of a blockchain&#10;&#10;AI-generated content may be incorrect.">
            <a:extLst>
              <a:ext uri="{FF2B5EF4-FFF2-40B4-BE49-F238E27FC236}">
                <a16:creationId xmlns:a16="http://schemas.microsoft.com/office/drawing/2014/main" id="{18359362-4A1B-7C0A-9BA4-FD2002C974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3429000"/>
            <a:ext cx="5632176" cy="3252581"/>
          </a:xfrm>
          <a:prstGeom prst="rect">
            <a:avLst/>
          </a:prstGeom>
        </p:spPr>
      </p:pic>
    </p:spTree>
    <p:extLst>
      <p:ext uri="{BB962C8B-B14F-4D97-AF65-F5344CB8AC3E}">
        <p14:creationId xmlns:p14="http://schemas.microsoft.com/office/powerpoint/2010/main" val="39378397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5E17F-DCDC-5FD5-F082-E4B7BB814F83}"/>
              </a:ext>
            </a:extLst>
          </p:cNvPr>
          <p:cNvSpPr>
            <a:spLocks noGrp="1"/>
          </p:cNvSpPr>
          <p:nvPr>
            <p:ph type="title"/>
          </p:nvPr>
        </p:nvSpPr>
        <p:spPr/>
        <p:txBody>
          <a:bodyPr/>
          <a:lstStyle/>
          <a:p>
            <a:r>
              <a:rPr lang="en-CA" dirty="0"/>
              <a:t>Digital Identity</a:t>
            </a:r>
          </a:p>
        </p:txBody>
      </p:sp>
      <p:sp>
        <p:nvSpPr>
          <p:cNvPr id="3" name="Content Placeholder 2">
            <a:extLst>
              <a:ext uri="{FF2B5EF4-FFF2-40B4-BE49-F238E27FC236}">
                <a16:creationId xmlns:a16="http://schemas.microsoft.com/office/drawing/2014/main" id="{01EAAA62-6366-579D-7424-E88DBAA650B8}"/>
              </a:ext>
            </a:extLst>
          </p:cNvPr>
          <p:cNvSpPr>
            <a:spLocks noGrp="1"/>
          </p:cNvSpPr>
          <p:nvPr>
            <p:ph sz="half" idx="1"/>
          </p:nvPr>
        </p:nvSpPr>
        <p:spPr>
          <a:xfrm>
            <a:off x="838200" y="1825625"/>
            <a:ext cx="5257800" cy="2360295"/>
          </a:xfrm>
        </p:spPr>
        <p:txBody>
          <a:bodyPr>
            <a:normAutofit fontScale="92500" lnSpcReduction="20000"/>
          </a:bodyPr>
          <a:lstStyle/>
          <a:p>
            <a:r>
              <a:rPr lang="en-CA" b="1" dirty="0"/>
              <a:t>Beginner:</a:t>
            </a:r>
            <a:r>
              <a:rPr lang="en-CA" dirty="0"/>
              <a:t/>
            </a:r>
            <a:r>
              <a:rPr lang="en-US" dirty="0"/>
              <a:t>A digital identity is an online version of who you are, stored securely.</a:t>
            </a:r>
            <a:br>
              <a:rPr lang="en-US" dirty="0"/>
            </a:br>
            <a:r>
              <a:rPr lang="en-US" dirty="0"/>
              <a:t>Blockchain can give you control over your own identity data.</a:t>
            </a:r>
            <a:br>
              <a:rPr lang="en-US" dirty="0"/>
            </a:br>
            <a:r>
              <a:rPr lang="en-US" dirty="0"/>
              <a:t>Example: Using your blockchain ID to log into websites without passwords.</a:t>
            </a:r>
            <a:endParaRPr lang="en-CA" dirty="0"/>
          </a:p>
        </p:txBody>
      </p:sp>
      <p:sp>
        <p:nvSpPr>
          <p:cNvPr id="4" name="Content Placeholder 3">
            <a:extLst>
              <a:ext uri="{FF2B5EF4-FFF2-40B4-BE49-F238E27FC236}">
                <a16:creationId xmlns:a16="http://schemas.microsoft.com/office/drawing/2014/main" id="{02CB8F39-9C46-C424-C6EB-BFFAB82B63C5}"/>
              </a:ext>
            </a:extLst>
          </p:cNvPr>
          <p:cNvSpPr>
            <a:spLocks noGrp="1"/>
          </p:cNvSpPr>
          <p:nvPr>
            <p:ph sz="half" idx="2"/>
          </p:nvPr>
        </p:nvSpPr>
        <p:spPr/>
        <p:txBody>
          <a:bodyPr>
            <a:normAutofit fontScale="92500" lnSpcReduction="20000"/>
          </a:bodyPr>
          <a:lstStyle/>
          <a:p>
            <a:r>
              <a:rPr lang="en-US" b="1" dirty="0"/>
              <a:t>Intermediate:</a:t>
            </a:r>
            <a:br>
              <a:rPr lang="en-US" dirty="0"/>
            </a:br>
            <a:r>
              <a:rPr lang="en-US" dirty="0"/>
              <a:t>Digital identity in blockchain is a secure representation of an individual or entity’s credentials on a decentralized ledger. It allows verification without relying on centralized authorities. Users can control their data and decide what to share. It underpins self-sovereign identity and decentralized apps.</a:t>
            </a:r>
            <a:endParaRPr lang="en-CA" dirty="0"/>
          </a:p>
        </p:txBody>
      </p:sp>
      <p:pic>
        <p:nvPicPr>
          <p:cNvPr id="5" name="Picture 4" descr="A black fingerprint symbol&#10;&#10;AI-generated content may be incorrect.">
            <a:extLst>
              <a:ext uri="{FF2B5EF4-FFF2-40B4-BE49-F238E27FC236}">
                <a16:creationId xmlns:a16="http://schemas.microsoft.com/office/drawing/2014/main" id="{B61A87F2-457D-553F-2FB3-C2DC53A22E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6633" y="342021"/>
            <a:ext cx="1348667" cy="1348667"/>
          </a:xfrm>
          <a:prstGeom prst="rect">
            <a:avLst/>
          </a:prstGeom>
        </p:spPr>
      </p:pic>
      <p:pic>
        <p:nvPicPr>
          <p:cNvPr id="6" name="Picture 5" descr="A diagram of a user&#10;&#10;AI-generated content may be incorrect.">
            <a:extLst>
              <a:ext uri="{FF2B5EF4-FFF2-40B4-BE49-F238E27FC236}">
                <a16:creationId xmlns:a16="http://schemas.microsoft.com/office/drawing/2014/main" id="{EA1916F9-5AAF-718C-20B9-22F65546A2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740" y="4320857"/>
            <a:ext cx="4298928" cy="1968183"/>
          </a:xfrm>
          <a:prstGeom prst="rect">
            <a:avLst/>
          </a:prstGeom>
        </p:spPr>
      </p:pic>
    </p:spTree>
    <p:extLst>
      <p:ext uri="{BB962C8B-B14F-4D97-AF65-F5344CB8AC3E}">
        <p14:creationId xmlns:p14="http://schemas.microsoft.com/office/powerpoint/2010/main" val="3281805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E731A-FB1D-7E9E-341B-73B31EED89EF}"/>
              </a:ext>
            </a:extLst>
          </p:cNvPr>
          <p:cNvSpPr>
            <a:spLocks noGrp="1"/>
          </p:cNvSpPr>
          <p:nvPr>
            <p:ph type="title"/>
          </p:nvPr>
        </p:nvSpPr>
        <p:spPr/>
        <p:txBody>
          <a:bodyPr/>
          <a:lstStyle/>
          <a:p>
            <a:r>
              <a:rPr lang="en-CA" b="1" dirty="0"/>
              <a:t>Acquisition Cost</a:t>
            </a:r>
            <a:endParaRPr lang="en-CA" dirty="0"/>
          </a:p>
        </p:txBody>
      </p:sp>
      <p:sp>
        <p:nvSpPr>
          <p:cNvPr id="3" name="Content Placeholder 2">
            <a:extLst>
              <a:ext uri="{FF2B5EF4-FFF2-40B4-BE49-F238E27FC236}">
                <a16:creationId xmlns:a16="http://schemas.microsoft.com/office/drawing/2014/main" id="{D47D3AA8-CA35-3368-6198-CD957BA9C2DC}"/>
              </a:ext>
            </a:extLst>
          </p:cNvPr>
          <p:cNvSpPr>
            <a:spLocks noGrp="1"/>
          </p:cNvSpPr>
          <p:nvPr>
            <p:ph sz="half" idx="1"/>
          </p:nvPr>
        </p:nvSpPr>
        <p:spPr/>
        <p:txBody>
          <a:bodyPr>
            <a:normAutofit fontScale="92500" lnSpcReduction="10000"/>
          </a:bodyPr>
          <a:lstStyle/>
          <a:p>
            <a:r>
              <a:rPr lang="en-CA" b="1" dirty="0"/>
              <a:t>Beginner:</a:t>
            </a:r>
            <a:r>
              <a:rPr lang="en-CA" dirty="0"/>
              <a:t/>
            </a:r>
            <a:r>
              <a:rPr lang="en-US" dirty="0"/>
              <a:t>The original price or value when you obtained a cryptocurrency.</a:t>
            </a:r>
            <a:br>
              <a:rPr lang="en-US" dirty="0"/>
            </a:br>
            <a:r>
              <a:rPr lang="en-US" dirty="0"/>
              <a:t>It can be the purchase price in fiat currency or the market value at the time.</a:t>
            </a:r>
            <a:br>
              <a:rPr lang="en-US" dirty="0"/>
            </a:br>
            <a:r>
              <a:rPr lang="en-US" dirty="0"/>
              <a:t>Used for tracking profits, losses, and tax calculations.</a:t>
            </a:r>
            <a:endParaRPr lang="en-CA" dirty="0"/>
          </a:p>
        </p:txBody>
      </p:sp>
      <p:sp>
        <p:nvSpPr>
          <p:cNvPr id="4" name="Content Placeholder 3">
            <a:extLst>
              <a:ext uri="{FF2B5EF4-FFF2-40B4-BE49-F238E27FC236}">
                <a16:creationId xmlns:a16="http://schemas.microsoft.com/office/drawing/2014/main" id="{4EA06526-6236-9372-D625-E3C264F9ED28}"/>
              </a:ext>
            </a:extLst>
          </p:cNvPr>
          <p:cNvSpPr>
            <a:spLocks noGrp="1"/>
          </p:cNvSpPr>
          <p:nvPr>
            <p:ph sz="half" idx="2"/>
          </p:nvPr>
        </p:nvSpPr>
        <p:spPr/>
        <p:txBody>
          <a:bodyPr>
            <a:normAutofit fontScale="92500" lnSpcReduction="10000"/>
          </a:bodyPr>
          <a:lstStyle/>
          <a:p>
            <a:r>
              <a:rPr lang="en-US" b="1" dirty="0"/>
              <a:t>Intermediate:</a:t>
            </a:r>
            <a:r>
              <a:rPr lang="en-US" dirty="0"/>
              <a:t> In blockchain and crypto investing, acquisition cost refers to the total expense of obtaining an asset.</a:t>
            </a:r>
            <a:br>
              <a:rPr lang="en-US" dirty="0"/>
            </a:br>
            <a:r>
              <a:rPr lang="en-US" dirty="0"/>
              <a:t>This includes the purchase price, transaction or gas fees, and any other costs associated with acquisition.</a:t>
            </a:r>
            <a:br>
              <a:rPr lang="en-US" dirty="0"/>
            </a:br>
            <a:r>
              <a:rPr lang="en-US" dirty="0"/>
              <a:t>It’s important for calculating profit, loss, and tax liabilities when the asset is sold or swapped.</a:t>
            </a:r>
            <a:endParaRPr lang="en-CA" dirty="0"/>
          </a:p>
        </p:txBody>
      </p:sp>
      <p:sp>
        <p:nvSpPr>
          <p:cNvPr id="5" name="TextBox 4">
            <a:extLst>
              <a:ext uri="{FF2B5EF4-FFF2-40B4-BE49-F238E27FC236}">
                <a16:creationId xmlns:a16="http://schemas.microsoft.com/office/drawing/2014/main" id="{4BEFE555-8CF1-B017-3495-A9CB95B36F22}"/>
              </a:ext>
            </a:extLst>
          </p:cNvPr>
          <p:cNvSpPr txBox="1"/>
          <p:nvPr/>
        </p:nvSpPr>
        <p:spPr>
          <a:xfrm>
            <a:off x="104774" y="6410325"/>
            <a:ext cx="8582025" cy="369332"/>
          </a:xfrm>
          <a:prstGeom prst="rect">
            <a:avLst/>
          </a:prstGeom>
          <a:noFill/>
        </p:spPr>
        <p:txBody>
          <a:bodyPr wrap="square" rtlCol="0">
            <a:spAutoFit/>
          </a:bodyPr>
          <a:lstStyle/>
          <a:p>
            <a:r>
              <a:rPr lang="en-CA" dirty="0"/>
              <a:t>Video URL:    https://www.youtube.com/watch?v=oNHprVzl3uo</a:t>
            </a:r>
          </a:p>
        </p:txBody>
      </p:sp>
      <p:pic>
        <p:nvPicPr>
          <p:cNvPr id="6" name="Picture 5" descr="A black and white icon of two men&#10;&#10;AI-generated content may be incorrect.">
            <a:extLst>
              <a:ext uri="{FF2B5EF4-FFF2-40B4-BE49-F238E27FC236}">
                <a16:creationId xmlns:a16="http://schemas.microsoft.com/office/drawing/2014/main" id="{96A64409-9995-945B-0012-64029D4A92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4475" y="78343"/>
            <a:ext cx="1662324" cy="1579207"/>
          </a:xfrm>
          <a:prstGeom prst="rect">
            <a:avLst/>
          </a:prstGeom>
        </p:spPr>
      </p:pic>
      <p:pic>
        <p:nvPicPr>
          <p:cNvPr id="8" name="Content Placeholder 8" descr="A diagram of a diagram&#10;&#10;AI-generated content may be incorrect.">
            <a:extLst>
              <a:ext uri="{FF2B5EF4-FFF2-40B4-BE49-F238E27FC236}">
                <a16:creationId xmlns:a16="http://schemas.microsoft.com/office/drawing/2014/main" id="{566A0252-C010-8F56-61D0-CFB6BC95B3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0500" y="4387578"/>
            <a:ext cx="3238707" cy="1789385"/>
          </a:xfrm>
          <a:prstGeom prst="rect">
            <a:avLst/>
          </a:prstGeom>
        </p:spPr>
      </p:pic>
    </p:spTree>
    <p:extLst>
      <p:ext uri="{BB962C8B-B14F-4D97-AF65-F5344CB8AC3E}">
        <p14:creationId xmlns:p14="http://schemas.microsoft.com/office/powerpoint/2010/main" val="17671980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5ED91-FAE3-1D74-9678-21234F1C776E}"/>
              </a:ext>
            </a:extLst>
          </p:cNvPr>
          <p:cNvSpPr>
            <a:spLocks noGrp="1"/>
          </p:cNvSpPr>
          <p:nvPr>
            <p:ph type="title"/>
          </p:nvPr>
        </p:nvSpPr>
        <p:spPr/>
        <p:txBody>
          <a:bodyPr/>
          <a:lstStyle/>
          <a:p>
            <a:r>
              <a:rPr lang="en-CA" dirty="0"/>
              <a:t>Deterministic Wallet</a:t>
            </a:r>
          </a:p>
        </p:txBody>
      </p:sp>
      <p:sp>
        <p:nvSpPr>
          <p:cNvPr id="3" name="Content Placeholder 2">
            <a:extLst>
              <a:ext uri="{FF2B5EF4-FFF2-40B4-BE49-F238E27FC236}">
                <a16:creationId xmlns:a16="http://schemas.microsoft.com/office/drawing/2014/main" id="{929AC015-F135-56C9-6345-6007A7FCBB59}"/>
              </a:ext>
            </a:extLst>
          </p:cNvPr>
          <p:cNvSpPr>
            <a:spLocks noGrp="1"/>
          </p:cNvSpPr>
          <p:nvPr>
            <p:ph sz="half" idx="1"/>
          </p:nvPr>
        </p:nvSpPr>
        <p:spPr>
          <a:xfrm>
            <a:off x="838200" y="1825625"/>
            <a:ext cx="5410200" cy="2014855"/>
          </a:xfrm>
        </p:spPr>
        <p:txBody>
          <a:bodyPr>
            <a:normAutofit fontScale="85000" lnSpcReduction="20000"/>
          </a:bodyPr>
          <a:lstStyle/>
          <a:p>
            <a:r>
              <a:rPr lang="en-CA" b="1" dirty="0"/>
              <a:t>Beginner:</a:t>
            </a:r>
            <a:r>
              <a:rPr lang="en-CA" dirty="0"/>
              <a:t/>
            </a:r>
            <a:r>
              <a:rPr lang="en-US" dirty="0"/>
              <a:t>A deterministic wallet creates all your crypto addresses from a single master seed.</a:t>
            </a:r>
            <a:br>
              <a:rPr lang="en-US" dirty="0"/>
            </a:br>
            <a:r>
              <a:rPr lang="en-US" dirty="0"/>
              <a:t>This means you can back up and recover them with just one phrase.</a:t>
            </a:r>
            <a:br>
              <a:rPr lang="en-US" dirty="0"/>
            </a:br>
            <a:r>
              <a:rPr lang="en-US" dirty="0"/>
              <a:t>Example: A 12-word recovery phrase in MetaMask.</a:t>
            </a:r>
            <a:endParaRPr lang="en-CA" dirty="0"/>
          </a:p>
        </p:txBody>
      </p:sp>
      <p:sp>
        <p:nvSpPr>
          <p:cNvPr id="4" name="Content Placeholder 3">
            <a:extLst>
              <a:ext uri="{FF2B5EF4-FFF2-40B4-BE49-F238E27FC236}">
                <a16:creationId xmlns:a16="http://schemas.microsoft.com/office/drawing/2014/main" id="{9C409F66-A438-B716-3CA9-0981335DA507}"/>
              </a:ext>
            </a:extLst>
          </p:cNvPr>
          <p:cNvSpPr>
            <a:spLocks noGrp="1"/>
          </p:cNvSpPr>
          <p:nvPr>
            <p:ph sz="half" idx="2"/>
          </p:nvPr>
        </p:nvSpPr>
        <p:spPr/>
        <p:txBody>
          <a:bodyPr>
            <a:normAutofit fontScale="85000" lnSpcReduction="20000"/>
          </a:bodyPr>
          <a:lstStyle/>
          <a:p>
            <a:r>
              <a:rPr lang="en-US" b="1" dirty="0"/>
              <a:t>Intermediate:</a:t>
            </a:r>
            <a:br>
              <a:rPr lang="en-US" dirty="0"/>
            </a:br>
            <a:r>
              <a:rPr lang="en-US" dirty="0"/>
              <a:t>A deterministic wallet generates all private/public keys from a single seed phrase. This allows easy recovery of funds with just the seed, avoiding the need to back up multiple keys. Hierarchical Deterministic (HD) wallets create organized paths for managing multiple addresses. They’re standard in modern crypto wallets like MetaMask.</a:t>
            </a:r>
            <a:endParaRPr lang="en-CA" dirty="0"/>
          </a:p>
        </p:txBody>
      </p:sp>
      <p:pic>
        <p:nvPicPr>
          <p:cNvPr id="5" name="Picture 4" descr="A diagram of a seed wallet and a seed wallet&#10;&#10;AI-generated content may be incorrect.">
            <a:extLst>
              <a:ext uri="{FF2B5EF4-FFF2-40B4-BE49-F238E27FC236}">
                <a16:creationId xmlns:a16="http://schemas.microsoft.com/office/drawing/2014/main" id="{F0860993-F52C-EEC2-D64F-6F75F1DD35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747" y="3921706"/>
            <a:ext cx="5339851" cy="2347013"/>
          </a:xfrm>
          <a:prstGeom prst="rect">
            <a:avLst/>
          </a:prstGeom>
        </p:spPr>
      </p:pic>
    </p:spTree>
    <p:extLst>
      <p:ext uri="{BB962C8B-B14F-4D97-AF65-F5344CB8AC3E}">
        <p14:creationId xmlns:p14="http://schemas.microsoft.com/office/powerpoint/2010/main" val="29684145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038A1-EE3E-E8A3-3292-298B76CD89EF}"/>
              </a:ext>
            </a:extLst>
          </p:cNvPr>
          <p:cNvSpPr>
            <a:spLocks noGrp="1"/>
          </p:cNvSpPr>
          <p:nvPr>
            <p:ph type="title"/>
          </p:nvPr>
        </p:nvSpPr>
        <p:spPr/>
        <p:txBody>
          <a:bodyPr/>
          <a:lstStyle/>
          <a:p>
            <a:r>
              <a:rPr lang="en-CA" dirty="0"/>
              <a:t>Double Hashing</a:t>
            </a:r>
          </a:p>
        </p:txBody>
      </p:sp>
      <p:sp>
        <p:nvSpPr>
          <p:cNvPr id="3" name="Content Placeholder 2">
            <a:extLst>
              <a:ext uri="{FF2B5EF4-FFF2-40B4-BE49-F238E27FC236}">
                <a16:creationId xmlns:a16="http://schemas.microsoft.com/office/drawing/2014/main" id="{06AC7E3D-E65E-79F7-482B-BA5C143BEAC9}"/>
              </a:ext>
            </a:extLst>
          </p:cNvPr>
          <p:cNvSpPr>
            <a:spLocks noGrp="1"/>
          </p:cNvSpPr>
          <p:nvPr>
            <p:ph sz="half" idx="1"/>
          </p:nvPr>
        </p:nvSpPr>
        <p:spPr>
          <a:xfrm>
            <a:off x="838200" y="1825625"/>
            <a:ext cx="5334000" cy="1603375"/>
          </a:xfrm>
        </p:spPr>
        <p:txBody>
          <a:bodyPr>
            <a:normAutofit fontScale="70000" lnSpcReduction="20000"/>
          </a:bodyPr>
          <a:lstStyle/>
          <a:p>
            <a:r>
              <a:rPr lang="en-CA" b="1" dirty="0"/>
              <a:t>Beginner:</a:t>
            </a:r>
            <a:r>
              <a:rPr lang="en-CA" dirty="0"/>
              <a:t/>
            </a:r>
            <a:r>
              <a:rPr lang="en-US" dirty="0"/>
              <a:t>Double hashing means applying a hash function twice to the same data.</a:t>
            </a:r>
            <a:br>
              <a:rPr lang="en-US" dirty="0"/>
            </a:br>
            <a:r>
              <a:rPr lang="en-US" dirty="0"/>
              <a:t>It’s used to make blockchain security stronger.</a:t>
            </a:r>
            <a:br>
              <a:rPr lang="en-US" dirty="0"/>
            </a:br>
            <a:r>
              <a:rPr lang="en-US" dirty="0"/>
              <a:t>Example: Bitcoin uses SHA-256 twice for each block header.</a:t>
            </a:r>
            <a:endParaRPr lang="en-CA" dirty="0"/>
          </a:p>
        </p:txBody>
      </p:sp>
      <p:sp>
        <p:nvSpPr>
          <p:cNvPr id="4" name="Content Placeholder 3">
            <a:extLst>
              <a:ext uri="{FF2B5EF4-FFF2-40B4-BE49-F238E27FC236}">
                <a16:creationId xmlns:a16="http://schemas.microsoft.com/office/drawing/2014/main" id="{214935A4-0450-5ED0-E7A0-E16BDF0519D1}"/>
              </a:ext>
            </a:extLst>
          </p:cNvPr>
          <p:cNvSpPr>
            <a:spLocks noGrp="1"/>
          </p:cNvSpPr>
          <p:nvPr>
            <p:ph sz="half" idx="2"/>
          </p:nvPr>
        </p:nvSpPr>
        <p:spPr/>
        <p:txBody>
          <a:bodyPr>
            <a:normAutofit fontScale="70000" lnSpcReduction="20000"/>
          </a:bodyPr>
          <a:lstStyle/>
          <a:p>
            <a:r>
              <a:rPr lang="en-US" b="1" dirty="0"/>
              <a:t>Intermediate:</a:t>
            </a:r>
            <a:br>
              <a:rPr lang="en-US" dirty="0"/>
            </a:br>
            <a:r>
              <a:rPr lang="en-US" dirty="0"/>
              <a:t>Double hashing applies a cryptographic hash function twice for added security. In Bitcoin, SHA-256 is applied two times to block headers to generate block IDs. This reduces vulnerabilities like length extension attacks. It makes blockchain records more tamper-resistant and reliable.</a:t>
            </a:r>
            <a:endParaRPr lang="en-CA" dirty="0"/>
          </a:p>
        </p:txBody>
      </p:sp>
      <p:pic>
        <p:nvPicPr>
          <p:cNvPr id="5" name="Content Placeholder 4" descr="A diagram of a computer hardware system&#10;&#10;AI-generated content may be incorrect.">
            <a:extLst>
              <a:ext uri="{FF2B5EF4-FFF2-40B4-BE49-F238E27FC236}">
                <a16:creationId xmlns:a16="http://schemas.microsoft.com/office/drawing/2014/main" id="{E19033D5-FCA8-7E7A-C9F9-9EDBC7BB73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304" y="3178986"/>
            <a:ext cx="5804896" cy="3540986"/>
          </a:xfrm>
          <a:prstGeom prst="rect">
            <a:avLst/>
          </a:prstGeom>
        </p:spPr>
      </p:pic>
    </p:spTree>
    <p:extLst>
      <p:ext uri="{BB962C8B-B14F-4D97-AF65-F5344CB8AC3E}">
        <p14:creationId xmlns:p14="http://schemas.microsoft.com/office/powerpoint/2010/main" val="24772944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286EC-2609-A8EE-4782-CCACBAAB15DC}"/>
              </a:ext>
            </a:extLst>
          </p:cNvPr>
          <p:cNvSpPr>
            <a:spLocks noGrp="1"/>
          </p:cNvSpPr>
          <p:nvPr>
            <p:ph type="title"/>
          </p:nvPr>
        </p:nvSpPr>
        <p:spPr/>
        <p:txBody>
          <a:bodyPr/>
          <a:lstStyle/>
          <a:p>
            <a:r>
              <a:rPr lang="en-CA" dirty="0"/>
              <a:t>Dusting Attack</a:t>
            </a:r>
          </a:p>
        </p:txBody>
      </p:sp>
      <p:sp>
        <p:nvSpPr>
          <p:cNvPr id="3" name="Content Placeholder 2">
            <a:extLst>
              <a:ext uri="{FF2B5EF4-FFF2-40B4-BE49-F238E27FC236}">
                <a16:creationId xmlns:a16="http://schemas.microsoft.com/office/drawing/2014/main" id="{D4C7B4EC-A00B-C7E1-E717-A86B61B0CACC}"/>
              </a:ext>
            </a:extLst>
          </p:cNvPr>
          <p:cNvSpPr>
            <a:spLocks noGrp="1"/>
          </p:cNvSpPr>
          <p:nvPr>
            <p:ph sz="half" idx="1"/>
          </p:nvPr>
        </p:nvSpPr>
        <p:spPr>
          <a:xfrm>
            <a:off x="838200" y="1825625"/>
            <a:ext cx="5044440" cy="2329815"/>
          </a:xfrm>
        </p:spPr>
        <p:txBody>
          <a:bodyPr>
            <a:normAutofit fontScale="85000" lnSpcReduction="10000"/>
          </a:bodyPr>
          <a:lstStyle/>
          <a:p>
            <a:r>
              <a:rPr lang="en-CA" b="1" dirty="0"/>
              <a:t>Beginner:</a:t>
            </a:r>
            <a:r>
              <a:rPr lang="en-CA" dirty="0"/>
              <a:t/>
            </a:r>
            <a:r>
              <a:rPr lang="en-US" dirty="0"/>
              <a:t>A dusting attack sends tiny amounts of crypto to many wallets.</a:t>
            </a:r>
            <a:br>
              <a:rPr lang="en-US" dirty="0"/>
            </a:br>
            <a:r>
              <a:rPr lang="en-US" dirty="0"/>
              <a:t>Hackers track these transactions to try to link wallet addresses.</a:t>
            </a:r>
            <a:br>
              <a:rPr lang="en-US" dirty="0"/>
            </a:br>
            <a:r>
              <a:rPr lang="en-US" dirty="0"/>
              <a:t>Example: Sending a few </a:t>
            </a:r>
            <a:r>
              <a:rPr lang="en-US" dirty="0" err="1"/>
              <a:t>satoshis</a:t>
            </a:r>
            <a:r>
              <a:rPr lang="en-US" dirty="0"/>
              <a:t> to trace Bitcoin users’ identities.</a:t>
            </a:r>
            <a:endParaRPr lang="en-CA" dirty="0"/>
          </a:p>
        </p:txBody>
      </p:sp>
      <p:sp>
        <p:nvSpPr>
          <p:cNvPr id="4" name="Content Placeholder 3">
            <a:extLst>
              <a:ext uri="{FF2B5EF4-FFF2-40B4-BE49-F238E27FC236}">
                <a16:creationId xmlns:a16="http://schemas.microsoft.com/office/drawing/2014/main" id="{E1C40CA5-FFBA-6589-871F-CD19FECD2A86}"/>
              </a:ext>
            </a:extLst>
          </p:cNvPr>
          <p:cNvSpPr>
            <a:spLocks noGrp="1"/>
          </p:cNvSpPr>
          <p:nvPr>
            <p:ph sz="half" idx="2"/>
          </p:nvPr>
        </p:nvSpPr>
        <p:spPr/>
        <p:txBody>
          <a:bodyPr>
            <a:normAutofit fontScale="85000" lnSpcReduction="10000"/>
          </a:bodyPr>
          <a:lstStyle/>
          <a:p>
            <a:r>
              <a:rPr lang="en-US" b="1" dirty="0"/>
              <a:t>Intermediate:</a:t>
            </a:r>
            <a:br>
              <a:rPr lang="en-US" dirty="0"/>
            </a:br>
            <a:r>
              <a:rPr lang="en-US" dirty="0"/>
              <a:t>A dusting attack involves sending tiny amounts of crypto (“dust”) to multiple addresses to break user privacy. Attackers analyze transaction patterns to link wallets and deanonymize users. It’s not financially harmful but can expose identities. Wallets often block or mark dust to prevent tracking.</a:t>
            </a:r>
            <a:endParaRPr lang="en-CA" dirty="0"/>
          </a:p>
        </p:txBody>
      </p:sp>
      <p:pic>
        <p:nvPicPr>
          <p:cNvPr id="5" name="Picture 4" descr="A cartoon of a person with a shovel and a dustpan&#10;&#10;AI-generated content may be incorrect.">
            <a:extLst>
              <a:ext uri="{FF2B5EF4-FFF2-40B4-BE49-F238E27FC236}">
                <a16:creationId xmlns:a16="http://schemas.microsoft.com/office/drawing/2014/main" id="{7137D00E-78B4-C548-31FA-DDA4CAC04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9290" y="4290377"/>
            <a:ext cx="4256629" cy="2436454"/>
          </a:xfrm>
          <a:prstGeom prst="rect">
            <a:avLst/>
          </a:prstGeom>
        </p:spPr>
      </p:pic>
    </p:spTree>
    <p:extLst>
      <p:ext uri="{BB962C8B-B14F-4D97-AF65-F5344CB8AC3E}">
        <p14:creationId xmlns:p14="http://schemas.microsoft.com/office/powerpoint/2010/main" val="38383949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4C33-F674-3E7D-5617-F58D9BEE22AC}"/>
              </a:ext>
            </a:extLst>
          </p:cNvPr>
          <p:cNvSpPr>
            <a:spLocks noGrp="1"/>
          </p:cNvSpPr>
          <p:nvPr>
            <p:ph type="title"/>
          </p:nvPr>
        </p:nvSpPr>
        <p:spPr/>
        <p:txBody>
          <a:bodyPr/>
          <a:lstStyle/>
          <a:p>
            <a:r>
              <a:rPr lang="en-CA" dirty="0"/>
              <a:t>Decryption</a:t>
            </a:r>
          </a:p>
        </p:txBody>
      </p:sp>
      <p:sp>
        <p:nvSpPr>
          <p:cNvPr id="3" name="Content Placeholder 2">
            <a:extLst>
              <a:ext uri="{FF2B5EF4-FFF2-40B4-BE49-F238E27FC236}">
                <a16:creationId xmlns:a16="http://schemas.microsoft.com/office/drawing/2014/main" id="{4E877DF9-3155-9A2C-D3A7-521B54E13CA6}"/>
              </a:ext>
            </a:extLst>
          </p:cNvPr>
          <p:cNvSpPr>
            <a:spLocks noGrp="1"/>
          </p:cNvSpPr>
          <p:nvPr>
            <p:ph sz="half" idx="1"/>
          </p:nvPr>
        </p:nvSpPr>
        <p:spPr/>
        <p:txBody>
          <a:bodyPr>
            <a:normAutofit lnSpcReduction="10000"/>
          </a:bodyPr>
          <a:lstStyle/>
          <a:p>
            <a:r>
              <a:rPr lang="en-CA" b="1" dirty="0"/>
              <a:t>Beginner:</a:t>
            </a:r>
            <a:r>
              <a:rPr lang="en-CA" dirty="0"/>
              <a:t/>
            </a:r>
            <a:r>
              <a:rPr lang="en-US" dirty="0"/>
              <a:t>Decryption is turning encrypted data back into readable form.</a:t>
            </a:r>
            <a:br>
              <a:rPr lang="en-US" dirty="0"/>
            </a:br>
            <a:r>
              <a:rPr lang="en-US" dirty="0"/>
              <a:t>It uses a key to unlock the original information.</a:t>
            </a:r>
            <a:br>
              <a:rPr lang="en-US" dirty="0"/>
            </a:br>
            <a:r>
              <a:rPr lang="en-US" dirty="0"/>
              <a:t>Example: Reading a message that was scrambled for security.</a:t>
            </a:r>
          </a:p>
          <a:p>
            <a:endParaRPr lang="en-CA" dirty="0"/>
          </a:p>
        </p:txBody>
      </p:sp>
      <p:sp>
        <p:nvSpPr>
          <p:cNvPr id="4" name="Content Placeholder 3">
            <a:extLst>
              <a:ext uri="{FF2B5EF4-FFF2-40B4-BE49-F238E27FC236}">
                <a16:creationId xmlns:a16="http://schemas.microsoft.com/office/drawing/2014/main" id="{9DE451EC-2559-561E-F68F-4C069DD67180}"/>
              </a:ext>
            </a:extLst>
          </p:cNvPr>
          <p:cNvSpPr>
            <a:spLocks noGrp="1"/>
          </p:cNvSpPr>
          <p:nvPr>
            <p:ph sz="half" idx="2"/>
          </p:nvPr>
        </p:nvSpPr>
        <p:spPr/>
        <p:txBody>
          <a:bodyPr>
            <a:normAutofit lnSpcReduction="10000"/>
          </a:bodyPr>
          <a:lstStyle/>
          <a:p>
            <a:r>
              <a:rPr lang="en-US" b="1" dirty="0"/>
              <a:t>Intermediate:</a:t>
            </a:r>
            <a:br>
              <a:rPr lang="en-US" dirty="0"/>
            </a:br>
            <a:r>
              <a:rPr lang="en-US" dirty="0"/>
              <a:t>Decryption is the process of converting encrypted (coded) data back into its readable form using a key. In blockchain, it’s used to secure communication and protect sensitive data. Only users with the right private key can decrypt information. This ensures confidentiality in transactions and messaging.</a:t>
            </a:r>
            <a:endParaRPr lang="en-CA" dirty="0"/>
          </a:p>
        </p:txBody>
      </p:sp>
      <p:pic>
        <p:nvPicPr>
          <p:cNvPr id="5" name="Picture 4">
            <a:extLst>
              <a:ext uri="{FF2B5EF4-FFF2-40B4-BE49-F238E27FC236}">
                <a16:creationId xmlns:a16="http://schemas.microsoft.com/office/drawing/2014/main" id="{CFB4E377-F9CD-5B14-A46F-EB12590BCC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8412" y="4592320"/>
            <a:ext cx="2094743" cy="2094743"/>
          </a:xfrm>
          <a:prstGeom prst="rect">
            <a:avLst/>
          </a:prstGeom>
        </p:spPr>
      </p:pic>
    </p:spTree>
    <p:extLst>
      <p:ext uri="{BB962C8B-B14F-4D97-AF65-F5344CB8AC3E}">
        <p14:creationId xmlns:p14="http://schemas.microsoft.com/office/powerpoint/2010/main" val="39537084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06E5B-C130-050D-F1E8-FA498A1B1D80}"/>
              </a:ext>
            </a:extLst>
          </p:cNvPr>
          <p:cNvSpPr>
            <a:spLocks noGrp="1"/>
          </p:cNvSpPr>
          <p:nvPr>
            <p:ph type="title"/>
          </p:nvPr>
        </p:nvSpPr>
        <p:spPr/>
        <p:txBody>
          <a:bodyPr/>
          <a:lstStyle/>
          <a:p>
            <a:r>
              <a:rPr lang="en-CA" dirty="0"/>
              <a:t>Eclipse Attack</a:t>
            </a:r>
          </a:p>
        </p:txBody>
      </p:sp>
      <p:sp>
        <p:nvSpPr>
          <p:cNvPr id="3" name="Content Placeholder 2">
            <a:extLst>
              <a:ext uri="{FF2B5EF4-FFF2-40B4-BE49-F238E27FC236}">
                <a16:creationId xmlns:a16="http://schemas.microsoft.com/office/drawing/2014/main" id="{B40840F7-131C-A59E-73C2-B6DD810F38E6}"/>
              </a:ext>
            </a:extLst>
          </p:cNvPr>
          <p:cNvSpPr>
            <a:spLocks noGrp="1"/>
          </p:cNvSpPr>
          <p:nvPr>
            <p:ph sz="half" idx="1"/>
          </p:nvPr>
        </p:nvSpPr>
        <p:spPr/>
        <p:txBody>
          <a:bodyPr/>
          <a:lstStyle/>
          <a:p>
            <a:r>
              <a:rPr lang="en-CA" b="1" dirty="0"/>
              <a:t>Beginner:</a:t>
            </a:r>
            <a:r>
              <a:rPr lang="en-CA" dirty="0"/>
              <a:t/>
            </a:r>
            <a:r>
              <a:rPr lang="en-US" dirty="0"/>
              <a:t>An eclipse attack traps a node in a fake network controlled by the attacker.</a:t>
            </a:r>
            <a:br>
              <a:rPr lang="en-US" dirty="0"/>
            </a:br>
            <a:r>
              <a:rPr lang="en-US" dirty="0"/>
              <a:t>This blocks the node from seeing the real blockchain.</a:t>
            </a:r>
            <a:br>
              <a:rPr lang="en-US" dirty="0"/>
            </a:br>
            <a:r>
              <a:rPr lang="en-US" dirty="0"/>
              <a:t>Example: Fooling a miner into mining on a fake chain.</a:t>
            </a:r>
            <a:endParaRPr lang="en-CA" dirty="0"/>
          </a:p>
        </p:txBody>
      </p:sp>
      <p:sp>
        <p:nvSpPr>
          <p:cNvPr id="4" name="Content Placeholder 3">
            <a:extLst>
              <a:ext uri="{FF2B5EF4-FFF2-40B4-BE49-F238E27FC236}">
                <a16:creationId xmlns:a16="http://schemas.microsoft.com/office/drawing/2014/main" id="{AF884B95-7EF9-4E85-1DDE-F5437B3F5FAC}"/>
              </a:ext>
            </a:extLst>
          </p:cNvPr>
          <p:cNvSpPr>
            <a:spLocks noGrp="1"/>
          </p:cNvSpPr>
          <p:nvPr>
            <p:ph sz="half" idx="2"/>
          </p:nvPr>
        </p:nvSpPr>
        <p:spPr/>
        <p:txBody>
          <a:bodyPr/>
          <a:lstStyle/>
          <a:p>
            <a:r>
              <a:rPr lang="en-US" b="1" dirty="0"/>
              <a:t>Intermediate:</a:t>
            </a:r>
            <a:br>
              <a:rPr lang="en-US" dirty="0"/>
            </a:br>
            <a:r>
              <a:rPr lang="en-US" dirty="0"/>
              <a:t>An eclipse attack isolates a blockchain node by surrounding it with malicious peers. This prevents the node from seeing the true network state and allows manipulation, such as delaying transactions. It’s a type of network-layer attack and is mitigated by peer diversity and connection rules.</a:t>
            </a:r>
            <a:endParaRPr lang="en-CA" dirty="0"/>
          </a:p>
        </p:txBody>
      </p:sp>
      <p:pic>
        <p:nvPicPr>
          <p:cNvPr id="5" name="Content Placeholder 4" descr="A diagram of a computer program&#10;&#10;AI-generated content may be incorrect.">
            <a:extLst>
              <a:ext uri="{FF2B5EF4-FFF2-40B4-BE49-F238E27FC236}">
                <a16:creationId xmlns:a16="http://schemas.microsoft.com/office/drawing/2014/main" id="{9BAAA76D-FF98-1E2F-1692-8FDB6E8ECD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520" y="4785874"/>
            <a:ext cx="4526036" cy="1838702"/>
          </a:xfrm>
          <a:prstGeom prst="rect">
            <a:avLst/>
          </a:prstGeom>
        </p:spPr>
      </p:pic>
    </p:spTree>
    <p:extLst>
      <p:ext uri="{BB962C8B-B14F-4D97-AF65-F5344CB8AC3E}">
        <p14:creationId xmlns:p14="http://schemas.microsoft.com/office/powerpoint/2010/main" val="7180942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92DD2-C308-2633-080B-542BCC26B1E0}"/>
              </a:ext>
            </a:extLst>
          </p:cNvPr>
          <p:cNvSpPr>
            <a:spLocks noGrp="1"/>
          </p:cNvSpPr>
          <p:nvPr>
            <p:ph type="title"/>
          </p:nvPr>
        </p:nvSpPr>
        <p:spPr/>
        <p:txBody>
          <a:bodyPr/>
          <a:lstStyle/>
          <a:p>
            <a:r>
              <a:rPr lang="en-CA" dirty="0"/>
              <a:t>Encryption</a:t>
            </a:r>
          </a:p>
        </p:txBody>
      </p:sp>
      <p:sp>
        <p:nvSpPr>
          <p:cNvPr id="3" name="Content Placeholder 2">
            <a:extLst>
              <a:ext uri="{FF2B5EF4-FFF2-40B4-BE49-F238E27FC236}">
                <a16:creationId xmlns:a16="http://schemas.microsoft.com/office/drawing/2014/main" id="{198F8F7D-3843-D96F-5AF9-C18B23199A58}"/>
              </a:ext>
            </a:extLst>
          </p:cNvPr>
          <p:cNvSpPr>
            <a:spLocks noGrp="1"/>
          </p:cNvSpPr>
          <p:nvPr>
            <p:ph sz="half" idx="1"/>
          </p:nvPr>
        </p:nvSpPr>
        <p:spPr/>
        <p:txBody>
          <a:bodyPr>
            <a:normAutofit fontScale="92500" lnSpcReduction="10000"/>
          </a:bodyPr>
          <a:lstStyle/>
          <a:p>
            <a:r>
              <a:rPr lang="en-CA" b="1" dirty="0"/>
              <a:t>Beginner:</a:t>
            </a:r>
            <a:r>
              <a:rPr lang="en-CA" dirty="0"/>
              <a:t/>
            </a:r>
            <a:r>
              <a:rPr lang="en-US" dirty="0"/>
              <a:t>Encryption scrambles data so only someone with the right key can read it.</a:t>
            </a:r>
            <a:br>
              <a:rPr lang="en-US" dirty="0"/>
            </a:br>
            <a:r>
              <a:rPr lang="en-US" dirty="0"/>
              <a:t>It keeps blockchain transactions and communications secure.</a:t>
            </a:r>
            <a:br>
              <a:rPr lang="en-US" dirty="0"/>
            </a:br>
            <a:r>
              <a:rPr lang="en-US" dirty="0"/>
              <a:t>Example: Protecting your private key with encryption.</a:t>
            </a:r>
            <a:endParaRPr lang="en-CA" dirty="0"/>
          </a:p>
        </p:txBody>
      </p:sp>
      <p:sp>
        <p:nvSpPr>
          <p:cNvPr id="4" name="Content Placeholder 3">
            <a:extLst>
              <a:ext uri="{FF2B5EF4-FFF2-40B4-BE49-F238E27FC236}">
                <a16:creationId xmlns:a16="http://schemas.microsoft.com/office/drawing/2014/main" id="{A3D327E1-4990-C2AA-73A3-E31ECDEFBF74}"/>
              </a:ext>
            </a:extLst>
          </p:cNvPr>
          <p:cNvSpPr>
            <a:spLocks noGrp="1"/>
          </p:cNvSpPr>
          <p:nvPr>
            <p:ph sz="half" idx="2"/>
          </p:nvPr>
        </p:nvSpPr>
        <p:spPr/>
        <p:txBody>
          <a:bodyPr>
            <a:normAutofit fontScale="92500" lnSpcReduction="10000"/>
          </a:bodyPr>
          <a:lstStyle/>
          <a:p>
            <a:r>
              <a:rPr lang="en-US" b="1" dirty="0"/>
              <a:t>Intermediate:</a:t>
            </a:r>
            <a:br>
              <a:rPr lang="en-US" dirty="0"/>
            </a:br>
            <a:r>
              <a:rPr lang="en-US" dirty="0"/>
              <a:t>Encryption converts plain information into unreadable ciphertext using cryptographic algorithms. In blockchain, encryption secures data, wallets, and communications. Public-key cryptography ensures that only authorized parties can access or send secure messages. It is essential for protecting private keys and transactions.</a:t>
            </a:r>
            <a:endParaRPr lang="en-CA" dirty="0"/>
          </a:p>
        </p:txBody>
      </p:sp>
      <p:pic>
        <p:nvPicPr>
          <p:cNvPr id="5" name="Picture 4" descr="A diagram of a key encryption process&#10;&#10;AI-generated content may be incorrect.">
            <a:extLst>
              <a:ext uri="{FF2B5EF4-FFF2-40B4-BE49-F238E27FC236}">
                <a16:creationId xmlns:a16="http://schemas.microsoft.com/office/drawing/2014/main" id="{8AF5808F-AAEF-6FBC-9A29-883120415F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4269931"/>
            <a:ext cx="5181600" cy="2435351"/>
          </a:xfrm>
          <a:prstGeom prst="rect">
            <a:avLst/>
          </a:prstGeom>
        </p:spPr>
      </p:pic>
    </p:spTree>
    <p:extLst>
      <p:ext uri="{BB962C8B-B14F-4D97-AF65-F5344CB8AC3E}">
        <p14:creationId xmlns:p14="http://schemas.microsoft.com/office/powerpoint/2010/main" val="28562571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125A4-ABE8-52E4-8F8E-8BF6A1D4A855}"/>
              </a:ext>
            </a:extLst>
          </p:cNvPr>
          <p:cNvSpPr>
            <a:spLocks noGrp="1"/>
          </p:cNvSpPr>
          <p:nvPr>
            <p:ph type="title"/>
          </p:nvPr>
        </p:nvSpPr>
        <p:spPr/>
        <p:txBody>
          <a:bodyPr/>
          <a:lstStyle/>
          <a:p>
            <a:r>
              <a:rPr lang="en-CA" dirty="0"/>
              <a:t>ERC-223</a:t>
            </a:r>
          </a:p>
        </p:txBody>
      </p:sp>
      <p:sp>
        <p:nvSpPr>
          <p:cNvPr id="3" name="Content Placeholder 2">
            <a:extLst>
              <a:ext uri="{FF2B5EF4-FFF2-40B4-BE49-F238E27FC236}">
                <a16:creationId xmlns:a16="http://schemas.microsoft.com/office/drawing/2014/main" id="{47F2F5AC-012A-9BBC-E613-25119B750028}"/>
              </a:ext>
            </a:extLst>
          </p:cNvPr>
          <p:cNvSpPr>
            <a:spLocks noGrp="1"/>
          </p:cNvSpPr>
          <p:nvPr>
            <p:ph sz="half" idx="1"/>
          </p:nvPr>
        </p:nvSpPr>
        <p:spPr/>
        <p:txBody>
          <a:bodyPr>
            <a:normAutofit lnSpcReduction="10000"/>
          </a:bodyPr>
          <a:lstStyle/>
          <a:p>
            <a:r>
              <a:rPr lang="en-CA" b="1" dirty="0"/>
              <a:t>Beginner:</a:t>
            </a:r>
            <a:r>
              <a:rPr lang="en-CA" dirty="0"/>
              <a:t/>
            </a:r>
            <a:r>
              <a:rPr lang="en-US" dirty="0"/>
              <a:t>ERC-223 is a token standard on Ethereum that prevents accidental token loss.</a:t>
            </a:r>
            <a:br>
              <a:rPr lang="en-US" dirty="0"/>
            </a:br>
            <a:r>
              <a:rPr lang="en-US" dirty="0"/>
              <a:t>It allows safe transfers to both wallets and smart contracts.</a:t>
            </a:r>
            <a:br>
              <a:rPr lang="en-US" dirty="0"/>
            </a:br>
            <a:r>
              <a:rPr lang="en-US" dirty="0"/>
              <a:t>Example: Tokens that can’t be lost by sending to the wrong address type.</a:t>
            </a:r>
            <a:endParaRPr lang="en-CA" dirty="0"/>
          </a:p>
        </p:txBody>
      </p:sp>
      <p:sp>
        <p:nvSpPr>
          <p:cNvPr id="4" name="Content Placeholder 3">
            <a:extLst>
              <a:ext uri="{FF2B5EF4-FFF2-40B4-BE49-F238E27FC236}">
                <a16:creationId xmlns:a16="http://schemas.microsoft.com/office/drawing/2014/main" id="{76E4F843-C8FC-426D-8C8C-972314C04759}"/>
              </a:ext>
            </a:extLst>
          </p:cNvPr>
          <p:cNvSpPr>
            <a:spLocks noGrp="1"/>
          </p:cNvSpPr>
          <p:nvPr>
            <p:ph sz="half" idx="2"/>
          </p:nvPr>
        </p:nvSpPr>
        <p:spPr/>
        <p:txBody>
          <a:bodyPr>
            <a:normAutofit lnSpcReduction="10000"/>
          </a:bodyPr>
          <a:lstStyle/>
          <a:p>
            <a:r>
              <a:rPr lang="en-US" b="1" dirty="0"/>
              <a:t>Intermediate:</a:t>
            </a:r>
            <a:br>
              <a:rPr lang="en-US" dirty="0"/>
            </a:br>
            <a:r>
              <a:rPr lang="en-US" dirty="0"/>
              <a:t>ERC-223 is a proposed Ethereum token standard that fixes ERC-20’s issue of lost tokens when accidentally sent to smart contracts. It allows tokens to be recovered or rejected instead of being lost forever. While not as popular as ERC-20 or ERC-721, it improves usability and safety for Ethereum tokens.</a:t>
            </a:r>
            <a:endParaRPr lang="en-CA" dirty="0"/>
          </a:p>
        </p:txBody>
      </p:sp>
      <p:pic>
        <p:nvPicPr>
          <p:cNvPr id="5" name="Picture 4" descr="A diagram of a blockchain transfer&#10;&#10;AI-generated content may be incorrect.">
            <a:extLst>
              <a:ext uri="{FF2B5EF4-FFF2-40B4-BE49-F238E27FC236}">
                <a16:creationId xmlns:a16="http://schemas.microsoft.com/office/drawing/2014/main" id="{77D92863-11C7-D471-3FF4-B02E36D5D2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520" y="4667288"/>
            <a:ext cx="4394118" cy="1977352"/>
          </a:xfrm>
          <a:prstGeom prst="rect">
            <a:avLst/>
          </a:prstGeom>
        </p:spPr>
      </p:pic>
      <p:pic>
        <p:nvPicPr>
          <p:cNvPr id="6" name="Content Placeholder 4" descr="A logo of a cryptocurrency&#10;&#10;AI-generated content may be incorrect.">
            <a:extLst>
              <a:ext uri="{FF2B5EF4-FFF2-40B4-BE49-F238E27FC236}">
                <a16:creationId xmlns:a16="http://schemas.microsoft.com/office/drawing/2014/main" id="{D5012162-9196-DA53-4C2F-10CBE6794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9579" y="0"/>
            <a:ext cx="2334467" cy="1553482"/>
          </a:xfrm>
          <a:prstGeom prst="rect">
            <a:avLst/>
          </a:prstGeom>
        </p:spPr>
      </p:pic>
    </p:spTree>
    <p:extLst>
      <p:ext uri="{BB962C8B-B14F-4D97-AF65-F5344CB8AC3E}">
        <p14:creationId xmlns:p14="http://schemas.microsoft.com/office/powerpoint/2010/main" val="31792598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1A494-E9EC-3B7E-78B2-7012B39E147D}"/>
              </a:ext>
            </a:extLst>
          </p:cNvPr>
          <p:cNvSpPr>
            <a:spLocks noGrp="1"/>
          </p:cNvSpPr>
          <p:nvPr>
            <p:ph type="title"/>
          </p:nvPr>
        </p:nvSpPr>
        <p:spPr/>
        <p:txBody>
          <a:bodyPr/>
          <a:lstStyle/>
          <a:p>
            <a:r>
              <a:rPr lang="en-CA" dirty="0"/>
              <a:t>ERC-20</a:t>
            </a:r>
          </a:p>
        </p:txBody>
      </p:sp>
      <p:sp>
        <p:nvSpPr>
          <p:cNvPr id="3" name="Content Placeholder 2">
            <a:extLst>
              <a:ext uri="{FF2B5EF4-FFF2-40B4-BE49-F238E27FC236}">
                <a16:creationId xmlns:a16="http://schemas.microsoft.com/office/drawing/2014/main" id="{ED0C0C9D-7EC2-3DCC-87F7-CF2032C604BD}"/>
              </a:ext>
            </a:extLst>
          </p:cNvPr>
          <p:cNvSpPr>
            <a:spLocks noGrp="1"/>
          </p:cNvSpPr>
          <p:nvPr>
            <p:ph sz="half" idx="1"/>
          </p:nvPr>
        </p:nvSpPr>
        <p:spPr/>
        <p:txBody>
          <a:bodyPr>
            <a:normAutofit fontScale="92500"/>
          </a:bodyPr>
          <a:lstStyle/>
          <a:p>
            <a:r>
              <a:rPr lang="en-CA" b="1" dirty="0"/>
              <a:t>Beginner:</a:t>
            </a:r>
            <a:r>
              <a:rPr lang="en-CA" dirty="0"/>
              <a:t/>
            </a:r>
            <a:r>
              <a:rPr lang="en-US" dirty="0"/>
              <a:t>ERC-20 is the most common token standard on Ethereum.</a:t>
            </a:r>
            <a:br>
              <a:rPr lang="en-US" dirty="0"/>
            </a:br>
            <a:r>
              <a:rPr lang="en-US" dirty="0"/>
              <a:t>It defines rules like transfers, balances, and approvals.</a:t>
            </a:r>
            <a:br>
              <a:rPr lang="en-US" dirty="0"/>
            </a:br>
            <a:r>
              <a:rPr lang="en-US" dirty="0"/>
              <a:t>Example: USDT and UNI tokens follow ERC-20 rules.</a:t>
            </a:r>
            <a:endParaRPr lang="en-CA" dirty="0"/>
          </a:p>
        </p:txBody>
      </p:sp>
      <p:sp>
        <p:nvSpPr>
          <p:cNvPr id="4" name="Content Placeholder 3">
            <a:extLst>
              <a:ext uri="{FF2B5EF4-FFF2-40B4-BE49-F238E27FC236}">
                <a16:creationId xmlns:a16="http://schemas.microsoft.com/office/drawing/2014/main" id="{8249B1DA-1744-2224-14F9-D429CFFD16D9}"/>
              </a:ext>
            </a:extLst>
          </p:cNvPr>
          <p:cNvSpPr>
            <a:spLocks noGrp="1"/>
          </p:cNvSpPr>
          <p:nvPr>
            <p:ph sz="half" idx="2"/>
          </p:nvPr>
        </p:nvSpPr>
        <p:spPr/>
        <p:txBody>
          <a:bodyPr>
            <a:normAutofit fontScale="92500"/>
          </a:bodyPr>
          <a:lstStyle/>
          <a:p>
            <a:r>
              <a:rPr lang="en-US" b="1" dirty="0"/>
              <a:t>Intermediate:</a:t>
            </a:r>
            <a:br>
              <a:rPr lang="en-US" dirty="0"/>
            </a:br>
            <a:r>
              <a:rPr lang="en-US" dirty="0"/>
              <a:t>ERC-20 is the most widely used Ethereum token standard for fungible tokens. It defines rules like transfer, balance check, and approval that all tokens must follow. This standard made ICOs and DeFi possible by ensuring compatibility across wallets and exchanges. Most Ethereum-based tokens follow ERC-20.</a:t>
            </a:r>
            <a:endParaRPr lang="en-CA" dirty="0"/>
          </a:p>
        </p:txBody>
      </p:sp>
      <p:pic>
        <p:nvPicPr>
          <p:cNvPr id="5" name="Picture 4" descr="A close-up of a logo&#10;&#10;AI-generated content may be incorrect.">
            <a:extLst>
              <a:ext uri="{FF2B5EF4-FFF2-40B4-BE49-F238E27FC236}">
                <a16:creationId xmlns:a16="http://schemas.microsoft.com/office/drawing/2014/main" id="{44192D8A-003A-C0E2-7E3A-4905A03C75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1465" y="4613783"/>
            <a:ext cx="3758184" cy="1879092"/>
          </a:xfrm>
          <a:prstGeom prst="rect">
            <a:avLst/>
          </a:prstGeom>
        </p:spPr>
      </p:pic>
    </p:spTree>
    <p:extLst>
      <p:ext uri="{BB962C8B-B14F-4D97-AF65-F5344CB8AC3E}">
        <p14:creationId xmlns:p14="http://schemas.microsoft.com/office/powerpoint/2010/main" val="187160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DE43C-C811-14E6-11FD-2447BE933BA5}"/>
              </a:ext>
            </a:extLst>
          </p:cNvPr>
          <p:cNvSpPr>
            <a:spLocks noGrp="1"/>
          </p:cNvSpPr>
          <p:nvPr>
            <p:ph type="title"/>
          </p:nvPr>
        </p:nvSpPr>
        <p:spPr/>
        <p:txBody>
          <a:bodyPr/>
          <a:lstStyle/>
          <a:p>
            <a:r>
              <a:rPr lang="en-CA" dirty="0"/>
              <a:t>ERC-721</a:t>
            </a:r>
          </a:p>
        </p:txBody>
      </p:sp>
      <p:sp>
        <p:nvSpPr>
          <p:cNvPr id="3" name="Content Placeholder 2">
            <a:extLst>
              <a:ext uri="{FF2B5EF4-FFF2-40B4-BE49-F238E27FC236}">
                <a16:creationId xmlns:a16="http://schemas.microsoft.com/office/drawing/2014/main" id="{0988F24D-62F0-5FAE-AE69-665B51AB5406}"/>
              </a:ext>
            </a:extLst>
          </p:cNvPr>
          <p:cNvSpPr>
            <a:spLocks noGrp="1"/>
          </p:cNvSpPr>
          <p:nvPr>
            <p:ph sz="half" idx="1"/>
          </p:nvPr>
        </p:nvSpPr>
        <p:spPr/>
        <p:txBody>
          <a:bodyPr>
            <a:normAutofit fontScale="92500" lnSpcReduction="10000"/>
          </a:bodyPr>
          <a:lstStyle/>
          <a:p>
            <a:r>
              <a:rPr lang="en-CA" b="1" dirty="0"/>
              <a:t>Beginner:</a:t>
            </a:r>
            <a:r>
              <a:rPr lang="en-CA" dirty="0"/>
              <a:t/>
            </a:r>
            <a:r>
              <a:rPr lang="en-US" dirty="0"/>
              <a:t>ERC-721 is the standard for unique, non-fungible tokens on Ethereum.</a:t>
            </a:r>
            <a:br>
              <a:rPr lang="en-US" dirty="0"/>
            </a:br>
            <a:r>
              <a:rPr lang="en-US" dirty="0"/>
              <a:t>It’s used for NFTs like art, collectibles, and game items.</a:t>
            </a:r>
            <a:br>
              <a:rPr lang="en-US" dirty="0"/>
            </a:br>
            <a:r>
              <a:rPr lang="en-US" dirty="0"/>
              <a:t>Example: Bored Ape Yacht Club NFTs.</a:t>
            </a:r>
            <a:endParaRPr lang="en-CA" dirty="0"/>
          </a:p>
        </p:txBody>
      </p:sp>
      <p:sp>
        <p:nvSpPr>
          <p:cNvPr id="4" name="Content Placeholder 3">
            <a:extLst>
              <a:ext uri="{FF2B5EF4-FFF2-40B4-BE49-F238E27FC236}">
                <a16:creationId xmlns:a16="http://schemas.microsoft.com/office/drawing/2014/main" id="{989B0310-6B0F-799F-79AC-C95D756354FC}"/>
              </a:ext>
            </a:extLst>
          </p:cNvPr>
          <p:cNvSpPr>
            <a:spLocks noGrp="1"/>
          </p:cNvSpPr>
          <p:nvPr>
            <p:ph sz="half" idx="2"/>
          </p:nvPr>
        </p:nvSpPr>
        <p:spPr/>
        <p:txBody>
          <a:bodyPr>
            <a:normAutofit fontScale="92500" lnSpcReduction="10000"/>
          </a:bodyPr>
          <a:lstStyle/>
          <a:p>
            <a:r>
              <a:rPr lang="en-US" b="1" dirty="0"/>
              <a:t>Intermediate:</a:t>
            </a:r>
            <a:br>
              <a:rPr lang="en-US" dirty="0"/>
            </a:br>
            <a:r>
              <a:rPr lang="en-US" dirty="0"/>
              <a:t>ERC-721 is the Ethereum token standard for </a:t>
            </a:r>
            <a:r>
              <a:rPr lang="en-US" b="1" dirty="0"/>
              <a:t>non-fungible tokens (NFTs)</a:t>
            </a:r>
            <a:r>
              <a:rPr lang="en-US" dirty="0"/>
              <a:t>. Unlike ERC-20, every ERC-721 token is unique and cannot be replaced one-to-one. It powers NFT marketplaces like </a:t>
            </a:r>
            <a:r>
              <a:rPr lang="en-US" dirty="0" err="1"/>
              <a:t>OpenSea</a:t>
            </a:r>
            <a:r>
              <a:rPr lang="en-US" dirty="0"/>
              <a:t> and enables ownership of digital art, collectibles, and in-game assets. Its uniqueness makes it crucial for tokenizing real-world assets.</a:t>
            </a:r>
            <a:endParaRPr lang="en-CA" dirty="0"/>
          </a:p>
        </p:txBody>
      </p:sp>
      <p:pic>
        <p:nvPicPr>
          <p:cNvPr id="5" name="Picture 4" descr="A diagram of a blockchain&#10;&#10;AI-generated content may be incorrect.">
            <a:extLst>
              <a:ext uri="{FF2B5EF4-FFF2-40B4-BE49-F238E27FC236}">
                <a16:creationId xmlns:a16="http://schemas.microsoft.com/office/drawing/2014/main" id="{BD5DAFFC-861A-FE5E-9BB8-97F23A416C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4222192"/>
            <a:ext cx="4886929" cy="1954771"/>
          </a:xfrm>
          <a:prstGeom prst="rect">
            <a:avLst/>
          </a:prstGeom>
        </p:spPr>
      </p:pic>
    </p:spTree>
    <p:extLst>
      <p:ext uri="{BB962C8B-B14F-4D97-AF65-F5344CB8AC3E}">
        <p14:creationId xmlns:p14="http://schemas.microsoft.com/office/powerpoint/2010/main" val="9022867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A6B78-18E3-5C70-72AC-B6934683E526}"/>
              </a:ext>
            </a:extLst>
          </p:cNvPr>
          <p:cNvSpPr>
            <a:spLocks noGrp="1"/>
          </p:cNvSpPr>
          <p:nvPr>
            <p:ph type="title"/>
          </p:nvPr>
        </p:nvSpPr>
        <p:spPr/>
        <p:txBody>
          <a:bodyPr/>
          <a:lstStyle/>
          <a:p>
            <a:r>
              <a:rPr lang="en-CA" dirty="0"/>
              <a:t>ERC-1155</a:t>
            </a:r>
          </a:p>
        </p:txBody>
      </p:sp>
      <p:sp>
        <p:nvSpPr>
          <p:cNvPr id="3" name="Content Placeholder 2">
            <a:extLst>
              <a:ext uri="{FF2B5EF4-FFF2-40B4-BE49-F238E27FC236}">
                <a16:creationId xmlns:a16="http://schemas.microsoft.com/office/drawing/2014/main" id="{CEC7AABC-4060-5A49-8523-2BBA2980D8BB}"/>
              </a:ext>
            </a:extLst>
          </p:cNvPr>
          <p:cNvSpPr>
            <a:spLocks noGrp="1"/>
          </p:cNvSpPr>
          <p:nvPr>
            <p:ph sz="half" idx="1"/>
          </p:nvPr>
        </p:nvSpPr>
        <p:spPr>
          <a:xfrm>
            <a:off x="838200" y="1825625"/>
            <a:ext cx="5257800" cy="1852295"/>
          </a:xfrm>
        </p:spPr>
        <p:txBody>
          <a:bodyPr>
            <a:normAutofit fontScale="77500" lnSpcReduction="20000"/>
          </a:bodyPr>
          <a:lstStyle/>
          <a:p>
            <a:r>
              <a:rPr lang="en-CA" b="1" dirty="0"/>
              <a:t>Beginner:</a:t>
            </a:r>
            <a:r>
              <a:rPr lang="en-CA" dirty="0"/>
              <a:t/>
            </a:r>
            <a:r>
              <a:rPr lang="en-US" dirty="0"/>
              <a:t>ERC-1155 lets you create both fungible and non-fungible tokens in one contract.</a:t>
            </a:r>
            <a:br>
              <a:rPr lang="en-US" dirty="0"/>
            </a:br>
            <a:r>
              <a:rPr lang="en-US" dirty="0"/>
              <a:t>It’s more efficient for games and collections.</a:t>
            </a:r>
            <a:br>
              <a:rPr lang="en-US" dirty="0"/>
            </a:br>
            <a:r>
              <a:rPr lang="en-US" dirty="0"/>
              <a:t>Example: A game with one contract for coins and items.</a:t>
            </a:r>
            <a:endParaRPr lang="en-CA" dirty="0"/>
          </a:p>
        </p:txBody>
      </p:sp>
      <p:sp>
        <p:nvSpPr>
          <p:cNvPr id="4" name="Content Placeholder 3">
            <a:extLst>
              <a:ext uri="{FF2B5EF4-FFF2-40B4-BE49-F238E27FC236}">
                <a16:creationId xmlns:a16="http://schemas.microsoft.com/office/drawing/2014/main" id="{2CF01FC7-D443-65B5-4219-7322FB0953C7}"/>
              </a:ext>
            </a:extLst>
          </p:cNvPr>
          <p:cNvSpPr>
            <a:spLocks noGrp="1"/>
          </p:cNvSpPr>
          <p:nvPr>
            <p:ph sz="half" idx="2"/>
          </p:nvPr>
        </p:nvSpPr>
        <p:spPr/>
        <p:txBody>
          <a:bodyPr>
            <a:normAutofit fontScale="77500" lnSpcReduction="20000"/>
          </a:bodyPr>
          <a:lstStyle/>
          <a:p>
            <a:r>
              <a:rPr lang="en-US" b="1" dirty="0"/>
              <a:t>Intermediate:</a:t>
            </a:r>
            <a:br>
              <a:rPr lang="en-US" dirty="0"/>
            </a:br>
            <a:r>
              <a:rPr lang="en-US" dirty="0"/>
              <a:t>ERC-1155 is a multi-token standard that allows a single contract to manage both </a:t>
            </a:r>
            <a:r>
              <a:rPr lang="en-US" b="1" dirty="0"/>
              <a:t>fungible</a:t>
            </a:r>
            <a:r>
              <a:rPr lang="en-US" dirty="0"/>
              <a:t> and </a:t>
            </a:r>
            <a:r>
              <a:rPr lang="en-US" b="1" dirty="0"/>
              <a:t>non-fungible</a:t>
            </a:r>
            <a:r>
              <a:rPr lang="en-US" dirty="0"/>
              <a:t> tokens. It’s efficient because it reduces gas costs by handling multiple token types in one smart contract. It’s widely used in gaming, where items can be either identical or unique.</a:t>
            </a:r>
            <a:endParaRPr lang="en-CA" dirty="0"/>
          </a:p>
        </p:txBody>
      </p:sp>
      <p:pic>
        <p:nvPicPr>
          <p:cNvPr id="5" name="Content Placeholder 5" descr="A diagram of a blockchain&#10;&#10;AI-generated content may be incorrect.">
            <a:extLst>
              <a:ext uri="{FF2B5EF4-FFF2-40B4-BE49-F238E27FC236}">
                <a16:creationId xmlns:a16="http://schemas.microsoft.com/office/drawing/2014/main" id="{4C7AAC7C-708C-A3B5-F249-D1AD460D1A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880" y="3677920"/>
            <a:ext cx="3293793" cy="2799724"/>
          </a:xfrm>
          <a:prstGeom prst="rect">
            <a:avLst/>
          </a:prstGeom>
        </p:spPr>
      </p:pic>
    </p:spTree>
    <p:extLst>
      <p:ext uri="{BB962C8B-B14F-4D97-AF65-F5344CB8AC3E}">
        <p14:creationId xmlns:p14="http://schemas.microsoft.com/office/powerpoint/2010/main" val="731982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62773-2AF0-59E8-4456-300D07114402}"/>
              </a:ext>
            </a:extLst>
          </p:cNvPr>
          <p:cNvSpPr>
            <a:spLocks noGrp="1"/>
          </p:cNvSpPr>
          <p:nvPr>
            <p:ph type="title"/>
          </p:nvPr>
        </p:nvSpPr>
        <p:spPr/>
        <p:txBody>
          <a:bodyPr/>
          <a:lstStyle/>
          <a:p>
            <a:r>
              <a:rPr lang="en-CA" b="1" dirty="0" err="1"/>
              <a:t>Aeternity</a:t>
            </a:r>
            <a:r>
              <a:rPr lang="en-CA" b="1" dirty="0"/>
              <a:t> Blockchain</a:t>
            </a:r>
          </a:p>
        </p:txBody>
      </p:sp>
      <p:sp>
        <p:nvSpPr>
          <p:cNvPr id="3" name="Content Placeholder 2">
            <a:extLst>
              <a:ext uri="{FF2B5EF4-FFF2-40B4-BE49-F238E27FC236}">
                <a16:creationId xmlns:a16="http://schemas.microsoft.com/office/drawing/2014/main" id="{8557A1E8-21F4-3457-81A9-63852976E181}"/>
              </a:ext>
            </a:extLst>
          </p:cNvPr>
          <p:cNvSpPr>
            <a:spLocks noGrp="1"/>
          </p:cNvSpPr>
          <p:nvPr>
            <p:ph sz="half" idx="1"/>
          </p:nvPr>
        </p:nvSpPr>
        <p:spPr/>
        <p:txBody>
          <a:bodyPr>
            <a:normAutofit fontScale="92500" lnSpcReduction="10000"/>
          </a:bodyPr>
          <a:lstStyle/>
          <a:p>
            <a:r>
              <a:rPr lang="en-CA" b="1" dirty="0"/>
              <a:t>Beginner:</a:t>
            </a:r>
            <a:r>
              <a:rPr lang="en-CA" dirty="0"/>
              <a:t/>
            </a:r>
            <a:r>
              <a:rPr lang="en-US" dirty="0"/>
              <a:t>A blockchain platform focused on scalability and real-world data integration.</a:t>
            </a:r>
            <a:br>
              <a:rPr lang="en-US" dirty="0"/>
            </a:br>
            <a:r>
              <a:rPr lang="en-US" dirty="0"/>
              <a:t>It uses state channels for off-chain transactions to improve speed and lower costs.</a:t>
            </a:r>
            <a:br>
              <a:rPr lang="en-US" dirty="0"/>
            </a:br>
            <a:r>
              <a:rPr lang="en-US" dirty="0"/>
              <a:t>It also has built-in oracles to bring external information into smart contracts.</a:t>
            </a:r>
            <a:endParaRPr lang="en-CA" dirty="0"/>
          </a:p>
        </p:txBody>
      </p:sp>
      <p:sp>
        <p:nvSpPr>
          <p:cNvPr id="4" name="Content Placeholder 3">
            <a:extLst>
              <a:ext uri="{FF2B5EF4-FFF2-40B4-BE49-F238E27FC236}">
                <a16:creationId xmlns:a16="http://schemas.microsoft.com/office/drawing/2014/main" id="{5E65D1DC-E239-35E6-A83C-390C6D01372E}"/>
              </a:ext>
            </a:extLst>
          </p:cNvPr>
          <p:cNvSpPr>
            <a:spLocks noGrp="1"/>
          </p:cNvSpPr>
          <p:nvPr>
            <p:ph sz="half" idx="2"/>
          </p:nvPr>
        </p:nvSpPr>
        <p:spPr/>
        <p:txBody>
          <a:bodyPr>
            <a:normAutofit fontScale="92500" lnSpcReduction="10000"/>
          </a:bodyPr>
          <a:lstStyle/>
          <a:p>
            <a:r>
              <a:rPr lang="en-US" b="1" dirty="0"/>
              <a:t>Intermediate:</a:t>
            </a:r>
            <a:r>
              <a:rPr lang="en-US" dirty="0"/>
              <a:t/>
            </a:r>
            <a:r>
              <a:rPr lang="en-US" dirty="0" err="1"/>
              <a:t>Aeternity</a:t>
            </a:r>
            <a:r>
              <a:rPr lang="en-US" dirty="0"/>
              <a:t> is a blockchain platform designed for high scalability, with a focus on smart contracts and decentralized oracles.</a:t>
            </a:r>
            <a:br>
              <a:rPr lang="en-US" dirty="0"/>
            </a:br>
            <a:r>
              <a:rPr lang="en-US" dirty="0"/>
              <a:t>It uses a hybrid consensus mechanism — Proof-of-Work (for key blocks) and Proof-of-Stake (for </a:t>
            </a:r>
            <a:r>
              <a:rPr lang="en-US" dirty="0" err="1"/>
              <a:t>microblocks</a:t>
            </a:r>
            <a:r>
              <a:rPr lang="en-US" dirty="0"/>
              <a:t>).</a:t>
            </a:r>
            <a:br>
              <a:rPr lang="en-US" dirty="0"/>
            </a:br>
            <a:r>
              <a:rPr lang="en-US" dirty="0" err="1"/>
              <a:t>Aeternity</a:t>
            </a:r>
            <a:r>
              <a:rPr lang="en-US" dirty="0"/>
              <a:t> integrates state channels for off-chain transactions, reducing network congestion and costs.</a:t>
            </a:r>
            <a:endParaRPr lang="en-CA" dirty="0"/>
          </a:p>
        </p:txBody>
      </p:sp>
      <p:sp>
        <p:nvSpPr>
          <p:cNvPr id="5" name="TextBox 4">
            <a:extLst>
              <a:ext uri="{FF2B5EF4-FFF2-40B4-BE49-F238E27FC236}">
                <a16:creationId xmlns:a16="http://schemas.microsoft.com/office/drawing/2014/main" id="{8481EEAC-7D33-E44A-D7AE-271BCBA321D5}"/>
              </a:ext>
            </a:extLst>
          </p:cNvPr>
          <p:cNvSpPr txBox="1"/>
          <p:nvPr/>
        </p:nvSpPr>
        <p:spPr>
          <a:xfrm>
            <a:off x="0" y="6479143"/>
            <a:ext cx="6413935" cy="369332"/>
          </a:xfrm>
          <a:prstGeom prst="rect">
            <a:avLst/>
          </a:prstGeom>
          <a:noFill/>
        </p:spPr>
        <p:txBody>
          <a:bodyPr wrap="none" rtlCol="0">
            <a:spAutoFit/>
          </a:bodyPr>
          <a:lstStyle/>
          <a:p>
            <a:r>
              <a:rPr lang="en-CA" dirty="0"/>
              <a:t>Video URL:    https://www.youtube.com/watch?v=fyC7d5pbX4s</a:t>
            </a:r>
          </a:p>
        </p:txBody>
      </p:sp>
      <p:pic>
        <p:nvPicPr>
          <p:cNvPr id="6" name="Picture 5" descr="A close-up of a logo&#10;&#10;AI-generated content may be incorrect.">
            <a:extLst>
              <a:ext uri="{FF2B5EF4-FFF2-40B4-BE49-F238E27FC236}">
                <a16:creationId xmlns:a16="http://schemas.microsoft.com/office/drawing/2014/main" id="{969B5FEF-732D-7FCA-42DA-316CC91046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0880" y="58242"/>
            <a:ext cx="4110008" cy="1294653"/>
          </a:xfrm>
          <a:prstGeom prst="rect">
            <a:avLst/>
          </a:prstGeom>
        </p:spPr>
      </p:pic>
    </p:spTree>
    <p:extLst>
      <p:ext uri="{BB962C8B-B14F-4D97-AF65-F5344CB8AC3E}">
        <p14:creationId xmlns:p14="http://schemas.microsoft.com/office/powerpoint/2010/main" val="1169622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112D0-1E02-D49E-E1B0-8193F0484D61}"/>
              </a:ext>
            </a:extLst>
          </p:cNvPr>
          <p:cNvSpPr>
            <a:spLocks noGrp="1"/>
          </p:cNvSpPr>
          <p:nvPr>
            <p:ph type="title"/>
          </p:nvPr>
        </p:nvSpPr>
        <p:spPr/>
        <p:txBody>
          <a:bodyPr/>
          <a:lstStyle/>
          <a:p>
            <a:r>
              <a:rPr lang="en-CA" dirty="0"/>
              <a:t>Escrow</a:t>
            </a:r>
          </a:p>
        </p:txBody>
      </p:sp>
      <p:sp>
        <p:nvSpPr>
          <p:cNvPr id="3" name="Content Placeholder 2">
            <a:extLst>
              <a:ext uri="{FF2B5EF4-FFF2-40B4-BE49-F238E27FC236}">
                <a16:creationId xmlns:a16="http://schemas.microsoft.com/office/drawing/2014/main" id="{DA76B7EB-A507-533D-4070-E41FC5AFDFCE}"/>
              </a:ext>
            </a:extLst>
          </p:cNvPr>
          <p:cNvSpPr>
            <a:spLocks noGrp="1"/>
          </p:cNvSpPr>
          <p:nvPr>
            <p:ph sz="half" idx="1"/>
          </p:nvPr>
        </p:nvSpPr>
        <p:spPr>
          <a:xfrm>
            <a:off x="838200" y="1825625"/>
            <a:ext cx="5257800" cy="1943735"/>
          </a:xfrm>
        </p:spPr>
        <p:txBody>
          <a:bodyPr>
            <a:normAutofit fontScale="85000" lnSpcReduction="10000"/>
          </a:bodyPr>
          <a:lstStyle/>
          <a:p>
            <a:r>
              <a:rPr lang="en-CA" b="1" dirty="0"/>
              <a:t>Beginner:</a:t>
            </a:r>
            <a:r>
              <a:rPr lang="en-CA" dirty="0"/>
              <a:t/>
            </a:r>
            <a:r>
              <a:rPr lang="en-US" dirty="0"/>
              <a:t>Escrow holds funds until certain conditions are met.</a:t>
            </a:r>
            <a:br>
              <a:rPr lang="en-US" dirty="0"/>
            </a:br>
            <a:r>
              <a:rPr lang="en-US" dirty="0"/>
              <a:t>On blockchain, smart contracts can act as escrow without middlemen.</a:t>
            </a:r>
            <a:br>
              <a:rPr lang="en-US" dirty="0"/>
            </a:br>
            <a:r>
              <a:rPr lang="en-US" dirty="0"/>
              <a:t>Example: Holding payment until goods are delivered.</a:t>
            </a:r>
            <a:endParaRPr lang="en-CA" dirty="0"/>
          </a:p>
        </p:txBody>
      </p:sp>
      <p:sp>
        <p:nvSpPr>
          <p:cNvPr id="4" name="Content Placeholder 3">
            <a:extLst>
              <a:ext uri="{FF2B5EF4-FFF2-40B4-BE49-F238E27FC236}">
                <a16:creationId xmlns:a16="http://schemas.microsoft.com/office/drawing/2014/main" id="{67409284-E056-A0FC-8DB5-467EB9C99412}"/>
              </a:ext>
            </a:extLst>
          </p:cNvPr>
          <p:cNvSpPr>
            <a:spLocks noGrp="1"/>
          </p:cNvSpPr>
          <p:nvPr>
            <p:ph sz="half" idx="2"/>
          </p:nvPr>
        </p:nvSpPr>
        <p:spPr/>
        <p:txBody>
          <a:bodyPr>
            <a:normAutofit fontScale="85000" lnSpcReduction="10000"/>
          </a:bodyPr>
          <a:lstStyle/>
          <a:p>
            <a:r>
              <a:rPr lang="en-US" b="1" dirty="0"/>
              <a:t>Intermediate:</a:t>
            </a:r>
            <a:br>
              <a:rPr lang="en-US" dirty="0"/>
            </a:br>
            <a:r>
              <a:rPr lang="en-US" dirty="0"/>
              <a:t>In blockchain, an escrow is a smart contract that holds funds until specific conditions are met. It removes the need for a trusted third party, ensuring fair trades between buyers and sellers. Escrow is common in DeFi lending, NFT sales, and cross-border payments.</a:t>
            </a:r>
            <a:endParaRPr lang="en-CA" dirty="0"/>
          </a:p>
        </p:txBody>
      </p:sp>
      <p:pic>
        <p:nvPicPr>
          <p:cNvPr id="5" name="Picture 4" descr="A diagram of escrow agent&#10;&#10;AI-generated content may be incorrect.">
            <a:extLst>
              <a:ext uri="{FF2B5EF4-FFF2-40B4-BE49-F238E27FC236}">
                <a16:creationId xmlns:a16="http://schemas.microsoft.com/office/drawing/2014/main" id="{BB603D9D-DB2C-DF83-C6F3-C76B627291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9680" y="3904297"/>
            <a:ext cx="4582160" cy="2747506"/>
          </a:xfrm>
          <a:prstGeom prst="rect">
            <a:avLst/>
          </a:prstGeom>
        </p:spPr>
      </p:pic>
    </p:spTree>
    <p:extLst>
      <p:ext uri="{BB962C8B-B14F-4D97-AF65-F5344CB8AC3E}">
        <p14:creationId xmlns:p14="http://schemas.microsoft.com/office/powerpoint/2010/main" val="16737905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D3FA-1ACC-83D2-E56B-BEA0D3F1A43E}"/>
              </a:ext>
            </a:extLst>
          </p:cNvPr>
          <p:cNvSpPr>
            <a:spLocks noGrp="1"/>
          </p:cNvSpPr>
          <p:nvPr>
            <p:ph type="title"/>
          </p:nvPr>
        </p:nvSpPr>
        <p:spPr/>
        <p:txBody>
          <a:bodyPr/>
          <a:lstStyle/>
          <a:p>
            <a:r>
              <a:rPr lang="en-CA" dirty="0"/>
              <a:t>Ethereum</a:t>
            </a:r>
          </a:p>
        </p:txBody>
      </p:sp>
      <p:sp>
        <p:nvSpPr>
          <p:cNvPr id="3" name="Content Placeholder 2">
            <a:extLst>
              <a:ext uri="{FF2B5EF4-FFF2-40B4-BE49-F238E27FC236}">
                <a16:creationId xmlns:a16="http://schemas.microsoft.com/office/drawing/2014/main" id="{E1AE430B-BFA1-DB05-2CED-0508E6F25E32}"/>
              </a:ext>
            </a:extLst>
          </p:cNvPr>
          <p:cNvSpPr>
            <a:spLocks noGrp="1"/>
          </p:cNvSpPr>
          <p:nvPr>
            <p:ph sz="half" idx="1"/>
          </p:nvPr>
        </p:nvSpPr>
        <p:spPr/>
        <p:txBody>
          <a:bodyPr>
            <a:normAutofit fontScale="92500" lnSpcReduction="10000"/>
          </a:bodyPr>
          <a:lstStyle/>
          <a:p>
            <a:r>
              <a:rPr lang="en-CA" b="1" dirty="0"/>
              <a:t>Beginner:</a:t>
            </a:r>
            <a:r>
              <a:rPr lang="en-CA" dirty="0"/>
              <a:t/>
            </a:r>
            <a:r>
              <a:rPr lang="en-US" dirty="0"/>
              <a:t>Ethereum is a blockchain for building and running smart contracts and </a:t>
            </a:r>
            <a:r>
              <a:rPr lang="en-US" dirty="0" err="1"/>
              <a:t>dApps</a:t>
            </a:r>
            <a:r>
              <a:rPr lang="en-US" dirty="0"/>
              <a:t>.</a:t>
            </a:r>
            <a:br>
              <a:rPr lang="en-US" dirty="0"/>
            </a:br>
            <a:r>
              <a:rPr lang="en-US" dirty="0"/>
              <a:t>It supports its own cryptocurrency called Ether (ETH).</a:t>
            </a:r>
            <a:br>
              <a:rPr lang="en-US" dirty="0"/>
            </a:br>
            <a:r>
              <a:rPr lang="en-US" dirty="0"/>
              <a:t>Example: Apps like Uniswap and </a:t>
            </a:r>
            <a:r>
              <a:rPr lang="en-US" dirty="0" err="1"/>
              <a:t>OpenSea</a:t>
            </a:r>
            <a:r>
              <a:rPr lang="en-US" dirty="0"/>
              <a:t> run on Ethereum.</a:t>
            </a:r>
            <a:endParaRPr lang="en-CA" dirty="0"/>
          </a:p>
        </p:txBody>
      </p:sp>
      <p:sp>
        <p:nvSpPr>
          <p:cNvPr id="4" name="Content Placeholder 3">
            <a:extLst>
              <a:ext uri="{FF2B5EF4-FFF2-40B4-BE49-F238E27FC236}">
                <a16:creationId xmlns:a16="http://schemas.microsoft.com/office/drawing/2014/main" id="{36E4240F-7449-9664-73A2-C0C507754AFC}"/>
              </a:ext>
            </a:extLst>
          </p:cNvPr>
          <p:cNvSpPr>
            <a:spLocks noGrp="1"/>
          </p:cNvSpPr>
          <p:nvPr>
            <p:ph sz="half" idx="2"/>
          </p:nvPr>
        </p:nvSpPr>
        <p:spPr/>
        <p:txBody>
          <a:bodyPr>
            <a:normAutofit fontScale="92500" lnSpcReduction="10000"/>
          </a:bodyPr>
          <a:lstStyle/>
          <a:p>
            <a:r>
              <a:rPr lang="en-US" b="1" dirty="0"/>
              <a:t>Intermediate:</a:t>
            </a:r>
            <a:br>
              <a:rPr lang="en-US" dirty="0"/>
            </a:br>
            <a:r>
              <a:rPr lang="en-US" dirty="0"/>
              <a:t>Ethereum is a </a:t>
            </a:r>
            <a:r>
              <a:rPr lang="en-US" b="1" dirty="0"/>
              <a:t>blockchain platform</a:t>
            </a:r>
            <a:r>
              <a:rPr lang="en-US" dirty="0"/>
              <a:t> that supports smart contracts and decentralized applications (</a:t>
            </a:r>
            <a:r>
              <a:rPr lang="en-US" dirty="0" err="1"/>
              <a:t>dApps</a:t>
            </a:r>
            <a:r>
              <a:rPr lang="en-US" dirty="0"/>
              <a:t>). It introduced programmability to blockchain, enabling DeFi, NFTs, and DAOs. Its native currency, </a:t>
            </a:r>
            <a:r>
              <a:rPr lang="en-US" b="1" dirty="0"/>
              <a:t>Ether (ETH)</a:t>
            </a:r>
            <a:r>
              <a:rPr lang="en-US" dirty="0"/>
              <a:t>, is used for gas fees. Ethereum’s upcoming upgrades (like Proof-of-Stake and sharding) aim to improve scalability.</a:t>
            </a:r>
            <a:endParaRPr lang="en-CA" dirty="0"/>
          </a:p>
        </p:txBody>
      </p:sp>
      <p:pic>
        <p:nvPicPr>
          <p:cNvPr id="5" name="Picture 4" descr="A black pyramid shaped object&#10;&#10;AI-generated content may be incorrect.">
            <a:extLst>
              <a:ext uri="{FF2B5EF4-FFF2-40B4-BE49-F238E27FC236}">
                <a16:creationId xmlns:a16="http://schemas.microsoft.com/office/drawing/2014/main" id="{FDC8CAD5-E06C-9DE3-78E6-7874FF9322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380417"/>
            <a:ext cx="1377740" cy="1377740"/>
          </a:xfrm>
          <a:prstGeom prst="rect">
            <a:avLst/>
          </a:prstGeom>
        </p:spPr>
      </p:pic>
    </p:spTree>
    <p:extLst>
      <p:ext uri="{BB962C8B-B14F-4D97-AF65-F5344CB8AC3E}">
        <p14:creationId xmlns:p14="http://schemas.microsoft.com/office/powerpoint/2010/main" val="11365620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B27E7-1E91-40D4-5578-9802F099A7FD}"/>
              </a:ext>
            </a:extLst>
          </p:cNvPr>
          <p:cNvSpPr>
            <a:spLocks noGrp="1"/>
          </p:cNvSpPr>
          <p:nvPr>
            <p:ph type="title"/>
          </p:nvPr>
        </p:nvSpPr>
        <p:spPr/>
        <p:txBody>
          <a:bodyPr/>
          <a:lstStyle/>
          <a:p>
            <a:r>
              <a:rPr lang="en-CA" dirty="0" err="1"/>
              <a:t>Etherscan</a:t>
            </a:r>
            <a:endParaRPr lang="en-CA" dirty="0"/>
          </a:p>
        </p:txBody>
      </p:sp>
      <p:sp>
        <p:nvSpPr>
          <p:cNvPr id="3" name="Content Placeholder 2">
            <a:extLst>
              <a:ext uri="{FF2B5EF4-FFF2-40B4-BE49-F238E27FC236}">
                <a16:creationId xmlns:a16="http://schemas.microsoft.com/office/drawing/2014/main" id="{47FF5A35-A417-A1D7-E89E-DD1E1C257DD5}"/>
              </a:ext>
            </a:extLst>
          </p:cNvPr>
          <p:cNvSpPr>
            <a:spLocks noGrp="1"/>
          </p:cNvSpPr>
          <p:nvPr>
            <p:ph sz="half" idx="1"/>
          </p:nvPr>
        </p:nvSpPr>
        <p:spPr/>
        <p:txBody>
          <a:bodyPr>
            <a:normAutofit lnSpcReduction="10000"/>
          </a:bodyPr>
          <a:lstStyle/>
          <a:p>
            <a:r>
              <a:rPr lang="en-CA" b="1" dirty="0"/>
              <a:t>Beginner:</a:t>
            </a:r>
            <a:r>
              <a:rPr lang="en-CA" dirty="0"/>
              <a:t/>
            </a:r>
            <a:r>
              <a:rPr lang="en-US" dirty="0" err="1"/>
              <a:t>Etherscan</a:t>
            </a:r>
            <a:r>
              <a:rPr lang="en-US" dirty="0"/>
              <a:t> is a website to explore Ethereum transactions, blocks, and addresses.</a:t>
            </a:r>
            <a:br>
              <a:rPr lang="en-US" dirty="0"/>
            </a:br>
            <a:r>
              <a:rPr lang="en-US" dirty="0"/>
              <a:t>It lets anyone verify blockchain activity.</a:t>
            </a:r>
            <a:br>
              <a:rPr lang="en-US" dirty="0"/>
            </a:br>
            <a:r>
              <a:rPr lang="en-US" dirty="0"/>
              <a:t>Example: Checking if your ETH transfer was successful.</a:t>
            </a:r>
            <a:endParaRPr lang="en-CA" dirty="0"/>
          </a:p>
        </p:txBody>
      </p:sp>
      <p:sp>
        <p:nvSpPr>
          <p:cNvPr id="4" name="Content Placeholder 3">
            <a:extLst>
              <a:ext uri="{FF2B5EF4-FFF2-40B4-BE49-F238E27FC236}">
                <a16:creationId xmlns:a16="http://schemas.microsoft.com/office/drawing/2014/main" id="{3C1F8C53-FAA4-4043-4A3F-16A6660A39D3}"/>
              </a:ext>
            </a:extLst>
          </p:cNvPr>
          <p:cNvSpPr>
            <a:spLocks noGrp="1"/>
          </p:cNvSpPr>
          <p:nvPr>
            <p:ph sz="half" idx="2"/>
          </p:nvPr>
        </p:nvSpPr>
        <p:spPr/>
        <p:txBody>
          <a:bodyPr>
            <a:normAutofit lnSpcReduction="10000"/>
          </a:bodyPr>
          <a:lstStyle/>
          <a:p>
            <a:r>
              <a:rPr lang="en-US" b="1" dirty="0"/>
              <a:t>Intermediate:</a:t>
            </a:r>
            <a:br>
              <a:rPr lang="en-US" dirty="0"/>
            </a:br>
            <a:r>
              <a:rPr lang="en-US" dirty="0" err="1"/>
              <a:t>Etherscan</a:t>
            </a:r>
            <a:r>
              <a:rPr lang="en-US" dirty="0"/>
              <a:t> is a </a:t>
            </a:r>
            <a:r>
              <a:rPr lang="en-US" b="1" dirty="0"/>
              <a:t>blockchain explorer</a:t>
            </a:r>
            <a:r>
              <a:rPr lang="en-US" dirty="0"/>
              <a:t> for Ethereum that allows users to view transactions, wallet balances, smart contracts, and token details. It provides transparency by showing real-time blockchain data. Developers and investors rely on </a:t>
            </a:r>
            <a:r>
              <a:rPr lang="en-US" dirty="0" err="1"/>
              <a:t>Etherscan</a:t>
            </a:r>
            <a:r>
              <a:rPr lang="en-US" dirty="0"/>
              <a:t> to verify activity on the Ethereum network.</a:t>
            </a:r>
            <a:endParaRPr lang="en-CA" dirty="0"/>
          </a:p>
        </p:txBody>
      </p:sp>
      <p:pic>
        <p:nvPicPr>
          <p:cNvPr id="5" name="Content Placeholder 4" descr="A logo with text on it&#10;&#10;AI-generated content may be incorrect.">
            <a:extLst>
              <a:ext uri="{FF2B5EF4-FFF2-40B4-BE49-F238E27FC236}">
                <a16:creationId xmlns:a16="http://schemas.microsoft.com/office/drawing/2014/main" id="{D44F36CD-487C-069B-FF08-C636EF7CBA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5520" y="230188"/>
            <a:ext cx="1310756" cy="1310756"/>
          </a:xfrm>
          <a:prstGeom prst="rect">
            <a:avLst/>
          </a:prstGeom>
        </p:spPr>
      </p:pic>
    </p:spTree>
    <p:extLst>
      <p:ext uri="{BB962C8B-B14F-4D97-AF65-F5344CB8AC3E}">
        <p14:creationId xmlns:p14="http://schemas.microsoft.com/office/powerpoint/2010/main" val="12081437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3115E-FB09-7E9C-5829-62433CDE26B4}"/>
              </a:ext>
            </a:extLst>
          </p:cNvPr>
          <p:cNvSpPr>
            <a:spLocks noGrp="1"/>
          </p:cNvSpPr>
          <p:nvPr>
            <p:ph type="title"/>
          </p:nvPr>
        </p:nvSpPr>
        <p:spPr/>
        <p:txBody>
          <a:bodyPr/>
          <a:lstStyle/>
          <a:p>
            <a:r>
              <a:rPr lang="en-CA" dirty="0"/>
              <a:t>EVM (Ethereum Virtual Machine)</a:t>
            </a:r>
          </a:p>
        </p:txBody>
      </p:sp>
      <p:sp>
        <p:nvSpPr>
          <p:cNvPr id="3" name="Content Placeholder 2">
            <a:extLst>
              <a:ext uri="{FF2B5EF4-FFF2-40B4-BE49-F238E27FC236}">
                <a16:creationId xmlns:a16="http://schemas.microsoft.com/office/drawing/2014/main" id="{86E14DEB-CF08-B277-8427-64736183EEFB}"/>
              </a:ext>
            </a:extLst>
          </p:cNvPr>
          <p:cNvSpPr>
            <a:spLocks noGrp="1"/>
          </p:cNvSpPr>
          <p:nvPr>
            <p:ph sz="half" idx="1"/>
          </p:nvPr>
        </p:nvSpPr>
        <p:spPr/>
        <p:txBody>
          <a:bodyPr>
            <a:normAutofit lnSpcReduction="10000"/>
          </a:bodyPr>
          <a:lstStyle/>
          <a:p>
            <a:r>
              <a:rPr lang="en-CA" b="1" dirty="0"/>
              <a:t>Beginner:</a:t>
            </a:r>
            <a:r>
              <a:rPr lang="en-CA" dirty="0"/>
              <a:t/>
            </a:r>
            <a:r>
              <a:rPr lang="en-US" dirty="0"/>
              <a:t>The EVM is the engine that runs Ethereum smart contracts.</a:t>
            </a:r>
            <a:br>
              <a:rPr lang="en-US" dirty="0"/>
            </a:br>
            <a:r>
              <a:rPr lang="en-US" dirty="0"/>
              <a:t>It processes code exactly as written on the blockchain.</a:t>
            </a:r>
            <a:br>
              <a:rPr lang="en-US" dirty="0"/>
            </a:br>
            <a:r>
              <a:rPr lang="en-US" dirty="0"/>
              <a:t>Example: Executing a DeFi loan agreement.</a:t>
            </a:r>
          </a:p>
          <a:p>
            <a:endParaRPr lang="en-CA" dirty="0"/>
          </a:p>
        </p:txBody>
      </p:sp>
      <p:sp>
        <p:nvSpPr>
          <p:cNvPr id="4" name="Content Placeholder 3">
            <a:extLst>
              <a:ext uri="{FF2B5EF4-FFF2-40B4-BE49-F238E27FC236}">
                <a16:creationId xmlns:a16="http://schemas.microsoft.com/office/drawing/2014/main" id="{0CA5FCEC-1D64-F5CF-0552-7CDA7A58980E}"/>
              </a:ext>
            </a:extLst>
          </p:cNvPr>
          <p:cNvSpPr>
            <a:spLocks noGrp="1"/>
          </p:cNvSpPr>
          <p:nvPr>
            <p:ph sz="half" idx="2"/>
          </p:nvPr>
        </p:nvSpPr>
        <p:spPr/>
        <p:txBody>
          <a:bodyPr>
            <a:normAutofit lnSpcReduction="10000"/>
          </a:bodyPr>
          <a:lstStyle/>
          <a:p>
            <a:r>
              <a:rPr lang="en-US" b="1" dirty="0"/>
              <a:t>Intermediate:</a:t>
            </a:r>
            <a:br>
              <a:rPr lang="en-US" dirty="0"/>
            </a:br>
            <a:r>
              <a:rPr lang="en-US" dirty="0"/>
              <a:t>The EVM is the </a:t>
            </a:r>
            <a:r>
              <a:rPr lang="en-US" b="1" dirty="0"/>
              <a:t>runtime environment</a:t>
            </a:r>
            <a:r>
              <a:rPr lang="en-US" dirty="0"/>
              <a:t> for executing smart contracts on Ethereum. It ensures that code runs consistently across all Ethereum nodes. Developers write contracts in Solidity, which are compiled into bytecode executed by the EVM. It makes Ethereum a “world computer.”</a:t>
            </a:r>
            <a:endParaRPr lang="en-CA" dirty="0"/>
          </a:p>
        </p:txBody>
      </p:sp>
      <p:pic>
        <p:nvPicPr>
          <p:cNvPr id="5" name="Picture 4" descr="A diagram of a blockchain&#10;&#10;AI-generated content may be incorrect.">
            <a:extLst>
              <a:ext uri="{FF2B5EF4-FFF2-40B4-BE49-F238E27FC236}">
                <a16:creationId xmlns:a16="http://schemas.microsoft.com/office/drawing/2014/main" id="{251771AE-B5B8-D67F-4AFE-4A20A2D49C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4587837"/>
            <a:ext cx="5131088" cy="1905038"/>
          </a:xfrm>
          <a:prstGeom prst="rect">
            <a:avLst/>
          </a:prstGeom>
        </p:spPr>
      </p:pic>
    </p:spTree>
    <p:extLst>
      <p:ext uri="{BB962C8B-B14F-4D97-AF65-F5344CB8AC3E}">
        <p14:creationId xmlns:p14="http://schemas.microsoft.com/office/powerpoint/2010/main" val="37266407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0FACB-9946-2009-7E8C-E1C1AF83EB45}"/>
              </a:ext>
            </a:extLst>
          </p:cNvPr>
          <p:cNvSpPr>
            <a:spLocks noGrp="1"/>
          </p:cNvSpPr>
          <p:nvPr>
            <p:ph type="title"/>
          </p:nvPr>
        </p:nvSpPr>
        <p:spPr/>
        <p:txBody>
          <a:bodyPr/>
          <a:lstStyle/>
          <a:p>
            <a:r>
              <a:rPr lang="en-CA" dirty="0"/>
              <a:t>Fiat Currency</a:t>
            </a:r>
          </a:p>
        </p:txBody>
      </p:sp>
      <p:sp>
        <p:nvSpPr>
          <p:cNvPr id="3" name="Content Placeholder 2">
            <a:extLst>
              <a:ext uri="{FF2B5EF4-FFF2-40B4-BE49-F238E27FC236}">
                <a16:creationId xmlns:a16="http://schemas.microsoft.com/office/drawing/2014/main" id="{443DC7DD-5F1E-CB45-6079-D22AEAC93FDB}"/>
              </a:ext>
            </a:extLst>
          </p:cNvPr>
          <p:cNvSpPr>
            <a:spLocks noGrp="1"/>
          </p:cNvSpPr>
          <p:nvPr>
            <p:ph sz="half" idx="1"/>
          </p:nvPr>
        </p:nvSpPr>
        <p:spPr/>
        <p:txBody>
          <a:bodyPr/>
          <a:lstStyle/>
          <a:p>
            <a:r>
              <a:rPr lang="en-CA" b="1" dirty="0"/>
              <a:t>Beginner:</a:t>
            </a:r>
            <a:r>
              <a:rPr lang="en-CA" dirty="0"/>
              <a:t/>
            </a:r>
            <a:r>
              <a:rPr lang="en-US" dirty="0"/>
              <a:t>Fiat is traditional money issued by governments.</a:t>
            </a:r>
            <a:br>
              <a:rPr lang="en-US" dirty="0"/>
            </a:br>
            <a:r>
              <a:rPr lang="en-US" dirty="0"/>
              <a:t>It has value because people trust the issuer, not because it’s backed by assets.</a:t>
            </a:r>
            <a:br>
              <a:rPr lang="en-US" dirty="0"/>
            </a:br>
            <a:r>
              <a:rPr lang="en-US" dirty="0"/>
              <a:t>Example: USD, EUR, INR.</a:t>
            </a:r>
            <a:endParaRPr lang="en-CA" dirty="0"/>
          </a:p>
        </p:txBody>
      </p:sp>
      <p:sp>
        <p:nvSpPr>
          <p:cNvPr id="4" name="Content Placeholder 3">
            <a:extLst>
              <a:ext uri="{FF2B5EF4-FFF2-40B4-BE49-F238E27FC236}">
                <a16:creationId xmlns:a16="http://schemas.microsoft.com/office/drawing/2014/main" id="{614E4FA6-69D1-0BA8-B6FC-383DD720A11A}"/>
              </a:ext>
            </a:extLst>
          </p:cNvPr>
          <p:cNvSpPr>
            <a:spLocks noGrp="1"/>
          </p:cNvSpPr>
          <p:nvPr>
            <p:ph sz="half" idx="2"/>
          </p:nvPr>
        </p:nvSpPr>
        <p:spPr/>
        <p:txBody>
          <a:bodyPr/>
          <a:lstStyle/>
          <a:p>
            <a:r>
              <a:rPr lang="en-US" b="1" dirty="0"/>
              <a:t>Intermediate:</a:t>
            </a:r>
            <a:br>
              <a:rPr lang="en-US" dirty="0"/>
            </a:br>
            <a:r>
              <a:rPr lang="en-US" dirty="0"/>
              <a:t>Fiat currency is government-issued money, like USD, EUR, or INR, that isn’t backed by a physical asset but by trust in the government. In blockchain, fiat is often the entry and exit point for crypto trading. Stablecoins bridge fiat with cryptocurrencies by pegging value to fiat currencies.</a:t>
            </a:r>
            <a:endParaRPr lang="en-CA" dirty="0"/>
          </a:p>
        </p:txBody>
      </p:sp>
      <p:pic>
        <p:nvPicPr>
          <p:cNvPr id="5" name="Picture 4" descr="A diagram of different cryptocurrency&#10;&#10;AI-generated content may be incorrect.">
            <a:extLst>
              <a:ext uri="{FF2B5EF4-FFF2-40B4-BE49-F238E27FC236}">
                <a16:creationId xmlns:a16="http://schemas.microsoft.com/office/drawing/2014/main" id="{3318FCF6-9CF5-F23E-B856-DC107FE992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7360" y="4312567"/>
            <a:ext cx="3925488" cy="2545433"/>
          </a:xfrm>
          <a:prstGeom prst="rect">
            <a:avLst/>
          </a:prstGeom>
        </p:spPr>
      </p:pic>
    </p:spTree>
    <p:extLst>
      <p:ext uri="{BB962C8B-B14F-4D97-AF65-F5344CB8AC3E}">
        <p14:creationId xmlns:p14="http://schemas.microsoft.com/office/powerpoint/2010/main" val="24240156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77054-D21F-7A46-8043-3E8B032C206F}"/>
              </a:ext>
            </a:extLst>
          </p:cNvPr>
          <p:cNvSpPr>
            <a:spLocks noGrp="1"/>
          </p:cNvSpPr>
          <p:nvPr>
            <p:ph type="title"/>
          </p:nvPr>
        </p:nvSpPr>
        <p:spPr/>
        <p:txBody>
          <a:bodyPr/>
          <a:lstStyle/>
          <a:p>
            <a:r>
              <a:rPr lang="en-CA" dirty="0"/>
              <a:t>Full Node</a:t>
            </a:r>
          </a:p>
        </p:txBody>
      </p:sp>
      <p:sp>
        <p:nvSpPr>
          <p:cNvPr id="3" name="Content Placeholder 2">
            <a:extLst>
              <a:ext uri="{FF2B5EF4-FFF2-40B4-BE49-F238E27FC236}">
                <a16:creationId xmlns:a16="http://schemas.microsoft.com/office/drawing/2014/main" id="{9B3AC8DD-1DD6-C720-A20A-A12274A793B3}"/>
              </a:ext>
            </a:extLst>
          </p:cNvPr>
          <p:cNvSpPr>
            <a:spLocks noGrp="1"/>
          </p:cNvSpPr>
          <p:nvPr>
            <p:ph sz="half" idx="1"/>
          </p:nvPr>
        </p:nvSpPr>
        <p:spPr>
          <a:xfrm>
            <a:off x="838200" y="1825625"/>
            <a:ext cx="5334000" cy="1710055"/>
          </a:xfrm>
        </p:spPr>
        <p:txBody>
          <a:bodyPr>
            <a:normAutofit fontScale="70000" lnSpcReduction="20000"/>
          </a:bodyPr>
          <a:lstStyle/>
          <a:p>
            <a:r>
              <a:rPr lang="en-CA" b="1" dirty="0"/>
              <a:t>Beginner:</a:t>
            </a:r>
            <a:r>
              <a:rPr lang="en-CA" dirty="0"/>
              <a:t/>
            </a:r>
            <a:r>
              <a:rPr lang="en-US" dirty="0"/>
              <a:t>A full node stores a complete copy of the blockchain and verifies transactions.</a:t>
            </a:r>
            <a:br>
              <a:rPr lang="en-US" dirty="0"/>
            </a:br>
            <a:r>
              <a:rPr lang="en-US" dirty="0"/>
              <a:t>It helps keep the network decentralized and secure.</a:t>
            </a:r>
            <a:br>
              <a:rPr lang="en-US" dirty="0"/>
            </a:br>
            <a:r>
              <a:rPr lang="en-US" dirty="0"/>
              <a:t>Example: Running Bitcoin Core software on your computer.</a:t>
            </a:r>
            <a:endParaRPr lang="en-CA" dirty="0"/>
          </a:p>
        </p:txBody>
      </p:sp>
      <p:sp>
        <p:nvSpPr>
          <p:cNvPr id="4" name="Content Placeholder 3">
            <a:extLst>
              <a:ext uri="{FF2B5EF4-FFF2-40B4-BE49-F238E27FC236}">
                <a16:creationId xmlns:a16="http://schemas.microsoft.com/office/drawing/2014/main" id="{515B8A3B-F47B-8E68-E041-493EEEBAE543}"/>
              </a:ext>
            </a:extLst>
          </p:cNvPr>
          <p:cNvSpPr>
            <a:spLocks noGrp="1"/>
          </p:cNvSpPr>
          <p:nvPr>
            <p:ph sz="half" idx="2"/>
          </p:nvPr>
        </p:nvSpPr>
        <p:spPr/>
        <p:txBody>
          <a:bodyPr>
            <a:normAutofit fontScale="70000" lnSpcReduction="20000"/>
          </a:bodyPr>
          <a:lstStyle/>
          <a:p>
            <a:r>
              <a:rPr lang="en-US" b="1" dirty="0"/>
              <a:t>Intermediate:</a:t>
            </a:r>
            <a:br>
              <a:rPr lang="en-US" dirty="0"/>
            </a:br>
            <a:r>
              <a:rPr lang="en-US" dirty="0"/>
              <a:t>A full node downloads and validates the entire blockchain, ensuring consensus rules are followed. Unlike light nodes, it doesn’t rely on third parties to verify transactions. Running a full node increases network security and decentralization but requires significant storage and bandwidth.</a:t>
            </a:r>
            <a:endParaRPr lang="en-CA" dirty="0"/>
          </a:p>
        </p:txBody>
      </p:sp>
      <p:pic>
        <p:nvPicPr>
          <p:cNvPr id="5" name="Picture 4" descr="A diagram of types of blockchain nodes&#10;&#10;AI-generated content may be incorrect.">
            <a:extLst>
              <a:ext uri="{FF2B5EF4-FFF2-40B4-BE49-F238E27FC236}">
                <a16:creationId xmlns:a16="http://schemas.microsoft.com/office/drawing/2014/main" id="{386C0D59-CBEF-73BB-D62B-DBDD0A66A5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905" y="3247406"/>
            <a:ext cx="5720591" cy="3217832"/>
          </a:xfrm>
          <a:prstGeom prst="rect">
            <a:avLst/>
          </a:prstGeom>
        </p:spPr>
      </p:pic>
    </p:spTree>
    <p:extLst>
      <p:ext uri="{BB962C8B-B14F-4D97-AF65-F5344CB8AC3E}">
        <p14:creationId xmlns:p14="http://schemas.microsoft.com/office/powerpoint/2010/main" val="5955123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47627-39E5-3E27-D266-D4DC60F29149}"/>
              </a:ext>
            </a:extLst>
          </p:cNvPr>
          <p:cNvSpPr>
            <a:spLocks noGrp="1"/>
          </p:cNvSpPr>
          <p:nvPr>
            <p:ph type="title"/>
          </p:nvPr>
        </p:nvSpPr>
        <p:spPr/>
        <p:txBody>
          <a:bodyPr/>
          <a:lstStyle/>
          <a:p>
            <a:r>
              <a:rPr lang="en-CA" dirty="0"/>
              <a:t>Faucet</a:t>
            </a:r>
          </a:p>
        </p:txBody>
      </p:sp>
      <p:sp>
        <p:nvSpPr>
          <p:cNvPr id="3" name="Content Placeholder 2">
            <a:extLst>
              <a:ext uri="{FF2B5EF4-FFF2-40B4-BE49-F238E27FC236}">
                <a16:creationId xmlns:a16="http://schemas.microsoft.com/office/drawing/2014/main" id="{A8D836E0-C341-2E16-465C-EE29FF5E6292}"/>
              </a:ext>
            </a:extLst>
          </p:cNvPr>
          <p:cNvSpPr>
            <a:spLocks noGrp="1"/>
          </p:cNvSpPr>
          <p:nvPr>
            <p:ph sz="half" idx="1"/>
          </p:nvPr>
        </p:nvSpPr>
        <p:spPr/>
        <p:txBody>
          <a:bodyPr/>
          <a:lstStyle/>
          <a:p>
            <a:r>
              <a:rPr lang="en-CA" b="1" dirty="0"/>
              <a:t>Beginner:</a:t>
            </a:r>
            <a:r>
              <a:rPr lang="en-CA" dirty="0"/>
              <a:t/>
            </a:r>
            <a:r>
              <a:rPr lang="en-US" dirty="0"/>
              <a:t>A faucet gives out small amounts of crypto for free.</a:t>
            </a:r>
            <a:br>
              <a:rPr lang="en-US" dirty="0"/>
            </a:br>
            <a:r>
              <a:rPr lang="en-US" dirty="0"/>
              <a:t>It’s often used for testing or to introduce new users.</a:t>
            </a:r>
            <a:br>
              <a:rPr lang="en-US" dirty="0"/>
            </a:br>
            <a:r>
              <a:rPr lang="en-US" dirty="0"/>
              <a:t>Example: Getting test ETH from a </a:t>
            </a:r>
            <a:r>
              <a:rPr lang="en-US" dirty="0" err="1"/>
              <a:t>Ropsten</a:t>
            </a:r>
            <a:r>
              <a:rPr lang="en-US" dirty="0"/>
              <a:t> faucet.</a:t>
            </a:r>
            <a:endParaRPr lang="en-CA" dirty="0"/>
          </a:p>
        </p:txBody>
      </p:sp>
      <p:sp>
        <p:nvSpPr>
          <p:cNvPr id="4" name="Content Placeholder 3">
            <a:extLst>
              <a:ext uri="{FF2B5EF4-FFF2-40B4-BE49-F238E27FC236}">
                <a16:creationId xmlns:a16="http://schemas.microsoft.com/office/drawing/2014/main" id="{D0586D70-5AF2-5262-8F85-703F4EDD5512}"/>
              </a:ext>
            </a:extLst>
          </p:cNvPr>
          <p:cNvSpPr>
            <a:spLocks noGrp="1"/>
          </p:cNvSpPr>
          <p:nvPr>
            <p:ph sz="half" idx="2"/>
          </p:nvPr>
        </p:nvSpPr>
        <p:spPr/>
        <p:txBody>
          <a:bodyPr/>
          <a:lstStyle/>
          <a:p>
            <a:r>
              <a:rPr lang="en-US" b="1" dirty="0"/>
              <a:t>Intermediate:</a:t>
            </a:r>
            <a:br>
              <a:rPr lang="en-US" dirty="0"/>
            </a:br>
            <a:r>
              <a:rPr lang="en-US" dirty="0"/>
              <a:t>A crypto faucet is a website or app that gives users small amounts of cryptocurrency for free. Originally, faucets were used to spread awareness of Bitcoin. Today, faucets help users test wallets, explore </a:t>
            </a:r>
            <a:r>
              <a:rPr lang="en-US" dirty="0" err="1"/>
              <a:t>testnets</a:t>
            </a:r>
            <a:r>
              <a:rPr lang="en-US" dirty="0"/>
              <a:t>, or earn tiny rewards while learning.</a:t>
            </a:r>
            <a:endParaRPr lang="en-CA" dirty="0"/>
          </a:p>
        </p:txBody>
      </p:sp>
    </p:spTree>
    <p:extLst>
      <p:ext uri="{BB962C8B-B14F-4D97-AF65-F5344CB8AC3E}">
        <p14:creationId xmlns:p14="http://schemas.microsoft.com/office/powerpoint/2010/main" val="25062710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55862-AC0A-3262-6C49-AE7DA6CA95F1}"/>
              </a:ext>
            </a:extLst>
          </p:cNvPr>
          <p:cNvSpPr>
            <a:spLocks noGrp="1"/>
          </p:cNvSpPr>
          <p:nvPr>
            <p:ph type="title"/>
          </p:nvPr>
        </p:nvSpPr>
        <p:spPr/>
        <p:txBody>
          <a:bodyPr/>
          <a:lstStyle/>
          <a:p>
            <a:r>
              <a:rPr lang="en-CA" dirty="0"/>
              <a:t>Forging</a:t>
            </a:r>
          </a:p>
        </p:txBody>
      </p:sp>
      <p:sp>
        <p:nvSpPr>
          <p:cNvPr id="3" name="Content Placeholder 2">
            <a:extLst>
              <a:ext uri="{FF2B5EF4-FFF2-40B4-BE49-F238E27FC236}">
                <a16:creationId xmlns:a16="http://schemas.microsoft.com/office/drawing/2014/main" id="{33899855-C91B-BFAF-8D50-B14CE12DDF7A}"/>
              </a:ext>
            </a:extLst>
          </p:cNvPr>
          <p:cNvSpPr>
            <a:spLocks noGrp="1"/>
          </p:cNvSpPr>
          <p:nvPr>
            <p:ph sz="half" idx="1"/>
          </p:nvPr>
        </p:nvSpPr>
        <p:spPr/>
        <p:txBody>
          <a:bodyPr>
            <a:normAutofit fontScale="92500" lnSpcReduction="10000"/>
          </a:bodyPr>
          <a:lstStyle/>
          <a:p>
            <a:r>
              <a:rPr lang="en-CA" b="1" dirty="0"/>
              <a:t>Beginner:</a:t>
            </a:r>
            <a:r>
              <a:rPr lang="en-CA" dirty="0"/>
              <a:t/>
            </a:r>
            <a:r>
              <a:rPr lang="en-US" dirty="0"/>
              <a:t>Forging is creating new blocks in a Proof-of-Stake blockchain.</a:t>
            </a:r>
            <a:br>
              <a:rPr lang="en-US" dirty="0"/>
            </a:br>
            <a:r>
              <a:rPr lang="en-US" dirty="0"/>
              <a:t>It’s similar to mining but uses staked coins instead of computing power.</a:t>
            </a:r>
            <a:br>
              <a:rPr lang="en-US" dirty="0"/>
            </a:br>
            <a:r>
              <a:rPr lang="en-US" dirty="0"/>
              <a:t>Example: NXT blockchain’s block creation method.</a:t>
            </a:r>
            <a:endParaRPr lang="en-CA" dirty="0"/>
          </a:p>
        </p:txBody>
      </p:sp>
      <p:sp>
        <p:nvSpPr>
          <p:cNvPr id="4" name="Content Placeholder 3">
            <a:extLst>
              <a:ext uri="{FF2B5EF4-FFF2-40B4-BE49-F238E27FC236}">
                <a16:creationId xmlns:a16="http://schemas.microsoft.com/office/drawing/2014/main" id="{24DFAB88-68FC-33E9-F1C4-D3DAD0997F6C}"/>
              </a:ext>
            </a:extLst>
          </p:cNvPr>
          <p:cNvSpPr>
            <a:spLocks noGrp="1"/>
          </p:cNvSpPr>
          <p:nvPr>
            <p:ph sz="half" idx="2"/>
          </p:nvPr>
        </p:nvSpPr>
        <p:spPr/>
        <p:txBody>
          <a:bodyPr>
            <a:normAutofit fontScale="92500" lnSpcReduction="10000"/>
          </a:bodyPr>
          <a:lstStyle/>
          <a:p>
            <a:r>
              <a:rPr lang="en-US" b="1" dirty="0"/>
              <a:t>Intermediate:</a:t>
            </a:r>
            <a:br>
              <a:rPr lang="en-US" dirty="0"/>
            </a:br>
            <a:r>
              <a:rPr lang="en-US" dirty="0"/>
              <a:t>Forging is the process of creating new blocks in </a:t>
            </a:r>
            <a:r>
              <a:rPr lang="en-US" b="1" dirty="0"/>
              <a:t>Proof-of-Stake (</a:t>
            </a:r>
            <a:r>
              <a:rPr lang="en-US" b="1" dirty="0" err="1"/>
              <a:t>PoS</a:t>
            </a:r>
            <a:r>
              <a:rPr lang="en-US" b="1" dirty="0"/>
              <a:t>)</a:t>
            </a:r>
            <a:r>
              <a:rPr lang="en-US" dirty="0"/>
              <a:t> blockchains. Instead of mining with hardware, validators are chosen based on the amount of stake they hold. It’s more energy-efficient and faster than Proof-of-Work mining. Networks like </a:t>
            </a:r>
            <a:r>
              <a:rPr lang="en-US" dirty="0" err="1"/>
              <a:t>Nxt</a:t>
            </a:r>
            <a:r>
              <a:rPr lang="en-US" dirty="0"/>
              <a:t> and Cardano use forging/validation for block creation.</a:t>
            </a:r>
            <a:endParaRPr lang="en-CA" dirty="0"/>
          </a:p>
        </p:txBody>
      </p:sp>
      <p:pic>
        <p:nvPicPr>
          <p:cNvPr id="5" name="Picture 4" descr="A diagram of a computer network&#10;&#10;AI-generated content may be incorrect.">
            <a:extLst>
              <a:ext uri="{FF2B5EF4-FFF2-40B4-BE49-F238E27FC236}">
                <a16:creationId xmlns:a16="http://schemas.microsoft.com/office/drawing/2014/main" id="{2004E9E5-AAE7-C37D-1CFC-930D0CA387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5520" y="4443949"/>
            <a:ext cx="2255948" cy="2235000"/>
          </a:xfrm>
          <a:prstGeom prst="rect">
            <a:avLst/>
          </a:prstGeom>
        </p:spPr>
      </p:pic>
    </p:spTree>
    <p:extLst>
      <p:ext uri="{BB962C8B-B14F-4D97-AF65-F5344CB8AC3E}">
        <p14:creationId xmlns:p14="http://schemas.microsoft.com/office/powerpoint/2010/main" val="16877860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3E901-3892-EA2C-DAC3-1F1E0678B474}"/>
              </a:ext>
            </a:extLst>
          </p:cNvPr>
          <p:cNvSpPr>
            <a:spLocks noGrp="1"/>
          </p:cNvSpPr>
          <p:nvPr>
            <p:ph type="title"/>
          </p:nvPr>
        </p:nvSpPr>
        <p:spPr/>
        <p:txBody>
          <a:bodyPr/>
          <a:lstStyle/>
          <a:p>
            <a:r>
              <a:rPr lang="en-CA" dirty="0"/>
              <a:t>Fungibility</a:t>
            </a:r>
          </a:p>
        </p:txBody>
      </p:sp>
      <p:sp>
        <p:nvSpPr>
          <p:cNvPr id="3" name="Content Placeholder 2">
            <a:extLst>
              <a:ext uri="{FF2B5EF4-FFF2-40B4-BE49-F238E27FC236}">
                <a16:creationId xmlns:a16="http://schemas.microsoft.com/office/drawing/2014/main" id="{A066EC06-20EE-A20B-625D-C0654553FB9D}"/>
              </a:ext>
            </a:extLst>
          </p:cNvPr>
          <p:cNvSpPr>
            <a:spLocks noGrp="1"/>
          </p:cNvSpPr>
          <p:nvPr>
            <p:ph sz="half" idx="1"/>
          </p:nvPr>
        </p:nvSpPr>
        <p:spPr>
          <a:xfrm>
            <a:off x="838200" y="1825625"/>
            <a:ext cx="5181600" cy="2045335"/>
          </a:xfrm>
        </p:spPr>
        <p:txBody>
          <a:bodyPr>
            <a:normAutofit fontScale="85000" lnSpcReduction="10000"/>
          </a:bodyPr>
          <a:lstStyle/>
          <a:p>
            <a:r>
              <a:rPr lang="en-CA" b="1" dirty="0"/>
              <a:t>Beginner:</a:t>
            </a:r>
            <a:r>
              <a:rPr lang="en-CA" dirty="0"/>
              <a:t/>
            </a:r>
            <a:r>
              <a:rPr lang="en-US" dirty="0"/>
              <a:t>Fungible items are interchangeable and equal in value.</a:t>
            </a:r>
            <a:br>
              <a:rPr lang="en-US" dirty="0"/>
            </a:br>
            <a:r>
              <a:rPr lang="en-US" dirty="0"/>
              <a:t>Most cryptocurrencies are fungible — one unit is the same as another.</a:t>
            </a:r>
            <a:br>
              <a:rPr lang="en-US" dirty="0"/>
            </a:br>
            <a:r>
              <a:rPr lang="en-US" dirty="0"/>
              <a:t>Example: 1 BTC always equals 1 BTC.</a:t>
            </a:r>
            <a:endParaRPr lang="en-CA" dirty="0"/>
          </a:p>
        </p:txBody>
      </p:sp>
      <p:sp>
        <p:nvSpPr>
          <p:cNvPr id="4" name="Content Placeholder 3">
            <a:extLst>
              <a:ext uri="{FF2B5EF4-FFF2-40B4-BE49-F238E27FC236}">
                <a16:creationId xmlns:a16="http://schemas.microsoft.com/office/drawing/2014/main" id="{10223623-A900-EBF9-22A8-ACC4C4954858}"/>
              </a:ext>
            </a:extLst>
          </p:cNvPr>
          <p:cNvSpPr>
            <a:spLocks noGrp="1"/>
          </p:cNvSpPr>
          <p:nvPr>
            <p:ph sz="half" idx="2"/>
          </p:nvPr>
        </p:nvSpPr>
        <p:spPr/>
        <p:txBody>
          <a:bodyPr>
            <a:normAutofit fontScale="85000" lnSpcReduction="10000"/>
          </a:bodyPr>
          <a:lstStyle/>
          <a:p>
            <a:r>
              <a:rPr lang="en-US" b="1" dirty="0"/>
              <a:t>Intermediate:</a:t>
            </a:r>
            <a:br>
              <a:rPr lang="en-US" dirty="0"/>
            </a:br>
            <a:r>
              <a:rPr lang="en-US" dirty="0"/>
              <a:t>Fungibility means an asset is interchangeable with another of the same type. For example, 1 Bitcoin equals another Bitcoin. NFTs are </a:t>
            </a:r>
            <a:r>
              <a:rPr lang="en-US" b="1" dirty="0"/>
              <a:t>non-fungible</a:t>
            </a:r>
            <a:r>
              <a:rPr lang="en-US" dirty="0"/>
              <a:t> because each one is unique. Fungibility is essential in cryptocurrencies for seamless transactions.</a:t>
            </a:r>
            <a:endParaRPr lang="en-CA" dirty="0"/>
          </a:p>
        </p:txBody>
      </p:sp>
      <p:pic>
        <p:nvPicPr>
          <p:cNvPr id="5" name="Picture 4" descr="A diagram of blockchain in fungicide&#10;&#10;AI-generated content may be incorrect.">
            <a:extLst>
              <a:ext uri="{FF2B5EF4-FFF2-40B4-BE49-F238E27FC236}">
                <a16:creationId xmlns:a16="http://schemas.microsoft.com/office/drawing/2014/main" id="{5FE766B2-4DE3-F3B4-8F86-54582360C8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883" y="3773860"/>
            <a:ext cx="5482917" cy="3084140"/>
          </a:xfrm>
          <a:prstGeom prst="rect">
            <a:avLst/>
          </a:prstGeom>
        </p:spPr>
      </p:pic>
    </p:spTree>
    <p:extLst>
      <p:ext uri="{BB962C8B-B14F-4D97-AF65-F5344CB8AC3E}">
        <p14:creationId xmlns:p14="http://schemas.microsoft.com/office/powerpoint/2010/main" val="25933124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DD212-BB3D-6907-7F09-67648B588D05}"/>
              </a:ext>
            </a:extLst>
          </p:cNvPr>
          <p:cNvSpPr>
            <a:spLocks noGrp="1"/>
          </p:cNvSpPr>
          <p:nvPr>
            <p:ph type="title"/>
          </p:nvPr>
        </p:nvSpPr>
        <p:spPr/>
        <p:txBody>
          <a:bodyPr/>
          <a:lstStyle/>
          <a:p>
            <a:r>
              <a:rPr lang="en-CA" dirty="0"/>
              <a:t>Forking Bitcoin</a:t>
            </a:r>
          </a:p>
        </p:txBody>
      </p:sp>
      <p:sp>
        <p:nvSpPr>
          <p:cNvPr id="3" name="Content Placeholder 2">
            <a:extLst>
              <a:ext uri="{FF2B5EF4-FFF2-40B4-BE49-F238E27FC236}">
                <a16:creationId xmlns:a16="http://schemas.microsoft.com/office/drawing/2014/main" id="{282D8717-BA13-1EB3-AE0F-8F686246DC40}"/>
              </a:ext>
            </a:extLst>
          </p:cNvPr>
          <p:cNvSpPr>
            <a:spLocks noGrp="1"/>
          </p:cNvSpPr>
          <p:nvPr>
            <p:ph sz="half" idx="1"/>
          </p:nvPr>
        </p:nvSpPr>
        <p:spPr>
          <a:xfrm>
            <a:off x="838200" y="1825625"/>
            <a:ext cx="5257800" cy="2268855"/>
          </a:xfrm>
        </p:spPr>
        <p:txBody>
          <a:bodyPr>
            <a:normAutofit fontScale="92500" lnSpcReduction="20000"/>
          </a:bodyPr>
          <a:lstStyle/>
          <a:p>
            <a:r>
              <a:rPr lang="en-CA" b="1" dirty="0"/>
              <a:t>Beginner:</a:t>
            </a:r>
            <a:r>
              <a:rPr lang="en-CA" dirty="0"/>
              <a:t/>
            </a:r>
            <a:r>
              <a:rPr lang="en-US" dirty="0"/>
              <a:t>Forking means creating a new blockchain version from an existing one.</a:t>
            </a:r>
            <a:br>
              <a:rPr lang="en-US" dirty="0"/>
            </a:br>
            <a:r>
              <a:rPr lang="en-US" dirty="0"/>
              <a:t>In Bitcoin, this can be a soft fork or a hard fork.</a:t>
            </a:r>
            <a:br>
              <a:rPr lang="en-US" dirty="0"/>
            </a:br>
            <a:r>
              <a:rPr lang="en-US" dirty="0"/>
              <a:t>Example: Bitcoin Cash was created from a Bitcoin hard fork.</a:t>
            </a:r>
            <a:endParaRPr lang="en-CA" dirty="0"/>
          </a:p>
        </p:txBody>
      </p:sp>
      <p:sp>
        <p:nvSpPr>
          <p:cNvPr id="4" name="Content Placeholder 3">
            <a:extLst>
              <a:ext uri="{FF2B5EF4-FFF2-40B4-BE49-F238E27FC236}">
                <a16:creationId xmlns:a16="http://schemas.microsoft.com/office/drawing/2014/main" id="{459C778D-962A-CCCC-A8CE-7AD45874747F}"/>
              </a:ext>
            </a:extLst>
          </p:cNvPr>
          <p:cNvSpPr>
            <a:spLocks noGrp="1"/>
          </p:cNvSpPr>
          <p:nvPr>
            <p:ph sz="half" idx="2"/>
          </p:nvPr>
        </p:nvSpPr>
        <p:spPr/>
        <p:txBody>
          <a:bodyPr>
            <a:normAutofit fontScale="92500" lnSpcReduction="20000"/>
          </a:bodyPr>
          <a:lstStyle/>
          <a:p>
            <a:r>
              <a:rPr lang="en-US" b="1" dirty="0"/>
              <a:t>Intermediate:</a:t>
            </a:r>
            <a:br>
              <a:rPr lang="en-US" dirty="0"/>
            </a:br>
            <a:r>
              <a:rPr lang="en-US" dirty="0"/>
              <a:t>A fork is when the blockchain splits into two versions, often due to protocol changes. </a:t>
            </a:r>
            <a:r>
              <a:rPr lang="en-US" b="1" dirty="0"/>
              <a:t>Soft forks</a:t>
            </a:r>
            <a:r>
              <a:rPr lang="en-US" dirty="0"/>
              <a:t> keep compatibility, while </a:t>
            </a:r>
            <a:r>
              <a:rPr lang="en-US" b="1" dirty="0"/>
              <a:t>hard forks</a:t>
            </a:r>
            <a:r>
              <a:rPr lang="en-US" dirty="0"/>
              <a:t> create new blockchains like Bitcoin Cash. Forks allow upgrades but can also cause disagreements in the community.</a:t>
            </a:r>
            <a:endParaRPr lang="en-CA" dirty="0"/>
          </a:p>
        </p:txBody>
      </p:sp>
      <p:pic>
        <p:nvPicPr>
          <p:cNvPr id="5" name="Picture 4" descr="A diagram of a blockchain&#10;&#10;AI-generated content may be incorrect.">
            <a:extLst>
              <a:ext uri="{FF2B5EF4-FFF2-40B4-BE49-F238E27FC236}">
                <a16:creationId xmlns:a16="http://schemas.microsoft.com/office/drawing/2014/main" id="{8DB3737F-2F9B-6B39-EA37-7390AA60DA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141" y="3806088"/>
            <a:ext cx="5828261" cy="2770139"/>
          </a:xfrm>
          <a:prstGeom prst="rect">
            <a:avLst/>
          </a:prstGeom>
        </p:spPr>
      </p:pic>
    </p:spTree>
    <p:extLst>
      <p:ext uri="{BB962C8B-B14F-4D97-AF65-F5344CB8AC3E}">
        <p14:creationId xmlns:p14="http://schemas.microsoft.com/office/powerpoint/2010/main" val="3709730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2BA5A-72E8-793E-83BB-DFE4BB21A3B6}"/>
              </a:ext>
            </a:extLst>
          </p:cNvPr>
          <p:cNvSpPr>
            <a:spLocks noGrp="1"/>
          </p:cNvSpPr>
          <p:nvPr>
            <p:ph type="title"/>
          </p:nvPr>
        </p:nvSpPr>
        <p:spPr/>
        <p:txBody>
          <a:bodyPr/>
          <a:lstStyle/>
          <a:p>
            <a:r>
              <a:rPr lang="en-CA" b="1" dirty="0"/>
              <a:t>Application Layer</a:t>
            </a:r>
          </a:p>
        </p:txBody>
      </p:sp>
      <p:sp>
        <p:nvSpPr>
          <p:cNvPr id="3" name="Content Placeholder 2">
            <a:extLst>
              <a:ext uri="{FF2B5EF4-FFF2-40B4-BE49-F238E27FC236}">
                <a16:creationId xmlns:a16="http://schemas.microsoft.com/office/drawing/2014/main" id="{249C26FD-CA45-0961-1390-227FA5FF0E31}"/>
              </a:ext>
            </a:extLst>
          </p:cNvPr>
          <p:cNvSpPr>
            <a:spLocks noGrp="1"/>
          </p:cNvSpPr>
          <p:nvPr>
            <p:ph sz="half" idx="1"/>
          </p:nvPr>
        </p:nvSpPr>
        <p:spPr/>
        <p:txBody>
          <a:bodyPr>
            <a:normAutofit fontScale="92500" lnSpcReduction="20000"/>
          </a:bodyPr>
          <a:lstStyle/>
          <a:p>
            <a:r>
              <a:rPr lang="en-CA" b="1" dirty="0"/>
              <a:t>Beginner:</a:t>
            </a:r>
            <a:r>
              <a:rPr lang="en-CA" dirty="0"/>
              <a:t/>
            </a:r>
            <a:r>
              <a:rPr lang="en-US" dirty="0"/>
              <a:t>The part of the blockchain ecosystem that users interact with directly.</a:t>
            </a:r>
            <a:br>
              <a:rPr lang="en-US" dirty="0"/>
            </a:br>
            <a:r>
              <a:rPr lang="en-US" dirty="0"/>
              <a:t>Includes user interfaces, decentralized apps (</a:t>
            </a:r>
            <a:r>
              <a:rPr lang="en-US" dirty="0" err="1"/>
              <a:t>dApps</a:t>
            </a:r>
            <a:r>
              <a:rPr lang="en-US" dirty="0"/>
              <a:t>), and APIs.</a:t>
            </a:r>
            <a:br>
              <a:rPr lang="en-US" dirty="0"/>
            </a:br>
            <a:r>
              <a:rPr lang="en-US" dirty="0"/>
              <a:t>This layer connects the user to the blockchain’s core functions</a:t>
            </a:r>
            <a:endParaRPr lang="en-CA" dirty="0"/>
          </a:p>
        </p:txBody>
      </p:sp>
      <p:sp>
        <p:nvSpPr>
          <p:cNvPr id="4" name="Content Placeholder 3">
            <a:extLst>
              <a:ext uri="{FF2B5EF4-FFF2-40B4-BE49-F238E27FC236}">
                <a16:creationId xmlns:a16="http://schemas.microsoft.com/office/drawing/2014/main" id="{C11201D2-BF1B-E9F9-B931-708DF6C2A73C}"/>
              </a:ext>
            </a:extLst>
          </p:cNvPr>
          <p:cNvSpPr>
            <a:spLocks noGrp="1"/>
          </p:cNvSpPr>
          <p:nvPr>
            <p:ph sz="half" idx="2"/>
          </p:nvPr>
        </p:nvSpPr>
        <p:spPr/>
        <p:txBody>
          <a:bodyPr>
            <a:normAutofit fontScale="92500" lnSpcReduction="20000"/>
          </a:bodyPr>
          <a:lstStyle/>
          <a:p>
            <a:r>
              <a:rPr lang="en-US" b="1" dirty="0"/>
              <a:t>Intermediate:</a:t>
            </a:r>
            <a:r>
              <a:rPr lang="en-US" dirty="0"/>
              <a:t> The application layer in blockchain architecture is where end-user interactions take place.</a:t>
            </a:r>
            <a:br>
              <a:rPr lang="en-US" dirty="0"/>
            </a:br>
            <a:r>
              <a:rPr lang="en-US" dirty="0"/>
              <a:t>It hosts decentralized applications (</a:t>
            </a:r>
            <a:r>
              <a:rPr lang="en-US" dirty="0" err="1"/>
              <a:t>dApps</a:t>
            </a:r>
            <a:r>
              <a:rPr lang="en-US" dirty="0"/>
              <a:t>), wallets, user interfaces, and smart contract logic.</a:t>
            </a:r>
            <a:br>
              <a:rPr lang="en-US" dirty="0"/>
            </a:br>
            <a:r>
              <a:rPr lang="en-US" dirty="0"/>
              <a:t>This layer communicates with the blockchain’s protocol layer to read/write data and execute transactions.</a:t>
            </a:r>
            <a:br>
              <a:rPr lang="en-US" dirty="0"/>
            </a:br>
            <a:r>
              <a:rPr lang="en-US" dirty="0"/>
              <a:t>Security, usability, and scalability in this layer are critical for adoption and user trust.</a:t>
            </a:r>
            <a:endParaRPr lang="en-CA" dirty="0"/>
          </a:p>
        </p:txBody>
      </p:sp>
      <p:sp>
        <p:nvSpPr>
          <p:cNvPr id="5" name="TextBox 4">
            <a:extLst>
              <a:ext uri="{FF2B5EF4-FFF2-40B4-BE49-F238E27FC236}">
                <a16:creationId xmlns:a16="http://schemas.microsoft.com/office/drawing/2014/main" id="{E598F5C8-5D4D-E990-F591-505CB19E7651}"/>
              </a:ext>
            </a:extLst>
          </p:cNvPr>
          <p:cNvSpPr txBox="1"/>
          <p:nvPr/>
        </p:nvSpPr>
        <p:spPr>
          <a:xfrm>
            <a:off x="0" y="6492875"/>
            <a:ext cx="6304033" cy="369332"/>
          </a:xfrm>
          <a:prstGeom prst="rect">
            <a:avLst/>
          </a:prstGeom>
          <a:noFill/>
        </p:spPr>
        <p:txBody>
          <a:bodyPr wrap="none" rtlCol="0">
            <a:spAutoFit/>
          </a:bodyPr>
          <a:lstStyle/>
          <a:p>
            <a:r>
              <a:rPr lang="en-CA" dirty="0"/>
              <a:t>Video URL:   https://www.youtube.com/watch?v=-7Auell6W78</a:t>
            </a:r>
          </a:p>
        </p:txBody>
      </p:sp>
      <p:pic>
        <p:nvPicPr>
          <p:cNvPr id="6" name="Picture 5" descr="A black diamond shaped sign with white text&#10;&#10;AI-generated content may be incorrect.">
            <a:extLst>
              <a:ext uri="{FF2B5EF4-FFF2-40B4-BE49-F238E27FC236}">
                <a16:creationId xmlns:a16="http://schemas.microsoft.com/office/drawing/2014/main" id="{E9284401-AB4D-F2C3-54E4-DA222F7146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7760" y="204629"/>
            <a:ext cx="1333270" cy="1620996"/>
          </a:xfrm>
          <a:prstGeom prst="rect">
            <a:avLst/>
          </a:prstGeom>
        </p:spPr>
      </p:pic>
      <p:pic>
        <p:nvPicPr>
          <p:cNvPr id="7" name="Content Placeholder 8" descr="A diagram of a blockchain&#10;&#10;AI-generated content may be incorrect.">
            <a:extLst>
              <a:ext uri="{FF2B5EF4-FFF2-40B4-BE49-F238E27FC236}">
                <a16:creationId xmlns:a16="http://schemas.microsoft.com/office/drawing/2014/main" id="{78363879-DC8E-FB8C-EBFB-0BBF31EC4F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4095395"/>
            <a:ext cx="4378960" cy="2397480"/>
          </a:xfrm>
          <a:prstGeom prst="rect">
            <a:avLst/>
          </a:prstGeom>
        </p:spPr>
      </p:pic>
    </p:spTree>
    <p:extLst>
      <p:ext uri="{BB962C8B-B14F-4D97-AF65-F5344CB8AC3E}">
        <p14:creationId xmlns:p14="http://schemas.microsoft.com/office/powerpoint/2010/main" val="12005900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80A03-73A4-0432-60BA-7DACE58578E2}"/>
              </a:ext>
            </a:extLst>
          </p:cNvPr>
          <p:cNvSpPr>
            <a:spLocks noGrp="1"/>
          </p:cNvSpPr>
          <p:nvPr>
            <p:ph type="title"/>
          </p:nvPr>
        </p:nvSpPr>
        <p:spPr/>
        <p:txBody>
          <a:bodyPr/>
          <a:lstStyle/>
          <a:p>
            <a:r>
              <a:rPr lang="en-CA" dirty="0"/>
              <a:t>Geth (Go-Ethereum)</a:t>
            </a:r>
          </a:p>
        </p:txBody>
      </p:sp>
      <p:sp>
        <p:nvSpPr>
          <p:cNvPr id="3" name="Content Placeholder 2">
            <a:extLst>
              <a:ext uri="{FF2B5EF4-FFF2-40B4-BE49-F238E27FC236}">
                <a16:creationId xmlns:a16="http://schemas.microsoft.com/office/drawing/2014/main" id="{56E8D853-2F35-3D72-2B1A-90200B9F4435}"/>
              </a:ext>
            </a:extLst>
          </p:cNvPr>
          <p:cNvSpPr>
            <a:spLocks noGrp="1"/>
          </p:cNvSpPr>
          <p:nvPr>
            <p:ph sz="half" idx="1"/>
          </p:nvPr>
        </p:nvSpPr>
        <p:spPr/>
        <p:txBody>
          <a:bodyPr/>
          <a:lstStyle/>
          <a:p>
            <a:r>
              <a:rPr lang="en-CA" b="1" dirty="0"/>
              <a:t>Beginner:</a:t>
            </a:r>
            <a:r>
              <a:rPr lang="en-CA" dirty="0"/>
              <a:t/>
            </a:r>
            <a:r>
              <a:rPr lang="en-US" dirty="0"/>
              <a:t>Geth is a software tool to run an Ethereum node.</a:t>
            </a:r>
            <a:br>
              <a:rPr lang="en-US" dirty="0"/>
            </a:br>
            <a:r>
              <a:rPr lang="en-US" dirty="0"/>
              <a:t>It lets you mine, send transactions, and deploy smart contracts.</a:t>
            </a:r>
            <a:br>
              <a:rPr lang="en-US" dirty="0"/>
            </a:br>
            <a:r>
              <a:rPr lang="en-US" dirty="0"/>
              <a:t>Example: Developers use Geth to test Ethereum apps locally.</a:t>
            </a:r>
            <a:endParaRPr lang="en-CA" dirty="0"/>
          </a:p>
        </p:txBody>
      </p:sp>
      <p:sp>
        <p:nvSpPr>
          <p:cNvPr id="4" name="Content Placeholder 3">
            <a:extLst>
              <a:ext uri="{FF2B5EF4-FFF2-40B4-BE49-F238E27FC236}">
                <a16:creationId xmlns:a16="http://schemas.microsoft.com/office/drawing/2014/main" id="{5C34AD45-00F9-95AC-F6C1-77C87F7821BA}"/>
              </a:ext>
            </a:extLst>
          </p:cNvPr>
          <p:cNvSpPr>
            <a:spLocks noGrp="1"/>
          </p:cNvSpPr>
          <p:nvPr>
            <p:ph sz="half" idx="2"/>
          </p:nvPr>
        </p:nvSpPr>
        <p:spPr/>
        <p:txBody>
          <a:bodyPr/>
          <a:lstStyle/>
          <a:p>
            <a:r>
              <a:rPr lang="en-US" b="1" dirty="0"/>
              <a:t>Intermediate:</a:t>
            </a:r>
            <a:br>
              <a:rPr lang="en-US" dirty="0"/>
            </a:br>
            <a:r>
              <a:rPr lang="en-US" dirty="0"/>
              <a:t>Geth is a software client for running Ethereum nodes. It allows users to mine ETH, deploy contracts, and explore the blockchain. Developers use Geth to interact with Ethereum networks through command-line tools or APIs.</a:t>
            </a:r>
            <a:endParaRPr lang="en-CA" dirty="0"/>
          </a:p>
        </p:txBody>
      </p:sp>
      <p:pic>
        <p:nvPicPr>
          <p:cNvPr id="5" name="Picture 4" descr="A collection of black and white icons&#10;&#10;AI-generated content may be incorrect.">
            <a:extLst>
              <a:ext uri="{FF2B5EF4-FFF2-40B4-BE49-F238E27FC236}">
                <a16:creationId xmlns:a16="http://schemas.microsoft.com/office/drawing/2014/main" id="{167D5606-12EB-10E6-FFA6-3A6ED35312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8080" y="4627898"/>
            <a:ext cx="2087862" cy="2087862"/>
          </a:xfrm>
          <a:prstGeom prst="rect">
            <a:avLst/>
          </a:prstGeom>
        </p:spPr>
      </p:pic>
    </p:spTree>
    <p:extLst>
      <p:ext uri="{BB962C8B-B14F-4D97-AF65-F5344CB8AC3E}">
        <p14:creationId xmlns:p14="http://schemas.microsoft.com/office/powerpoint/2010/main" val="30905969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71260-B9C2-32A2-06F6-5B1855E20D49}"/>
              </a:ext>
            </a:extLst>
          </p:cNvPr>
          <p:cNvSpPr>
            <a:spLocks noGrp="1"/>
          </p:cNvSpPr>
          <p:nvPr>
            <p:ph type="title"/>
          </p:nvPr>
        </p:nvSpPr>
        <p:spPr/>
        <p:txBody>
          <a:bodyPr/>
          <a:lstStyle/>
          <a:p>
            <a:r>
              <a:rPr lang="en-CA" dirty="0"/>
              <a:t>Genesis Block</a:t>
            </a:r>
          </a:p>
        </p:txBody>
      </p:sp>
      <p:sp>
        <p:nvSpPr>
          <p:cNvPr id="3" name="Content Placeholder 2">
            <a:extLst>
              <a:ext uri="{FF2B5EF4-FFF2-40B4-BE49-F238E27FC236}">
                <a16:creationId xmlns:a16="http://schemas.microsoft.com/office/drawing/2014/main" id="{5615B3A5-B98B-7DD9-8699-2D6F8FE55E8D}"/>
              </a:ext>
            </a:extLst>
          </p:cNvPr>
          <p:cNvSpPr>
            <a:spLocks noGrp="1"/>
          </p:cNvSpPr>
          <p:nvPr>
            <p:ph sz="half" idx="1"/>
          </p:nvPr>
        </p:nvSpPr>
        <p:spPr/>
        <p:txBody>
          <a:bodyPr/>
          <a:lstStyle/>
          <a:p>
            <a:r>
              <a:rPr lang="en-CA" b="1" dirty="0"/>
              <a:t>Beginner:</a:t>
            </a:r>
            <a:r>
              <a:rPr lang="en-CA" dirty="0"/>
              <a:t/>
            </a:r>
            <a:r>
              <a:rPr lang="en-US" dirty="0"/>
              <a:t>The genesis block is the very first block in a blockchain.</a:t>
            </a:r>
            <a:br>
              <a:rPr lang="en-US" dirty="0"/>
            </a:br>
            <a:r>
              <a:rPr lang="en-US" dirty="0"/>
              <a:t>It’s hardcoded and has special properties.</a:t>
            </a:r>
            <a:br>
              <a:rPr lang="en-US" dirty="0"/>
            </a:br>
            <a:r>
              <a:rPr lang="en-US" dirty="0"/>
              <a:t>Example: Bitcoin’s genesis block was mined by Satoshi Nakamoto in 2009.</a:t>
            </a:r>
            <a:endParaRPr lang="en-CA" dirty="0"/>
          </a:p>
        </p:txBody>
      </p:sp>
      <p:sp>
        <p:nvSpPr>
          <p:cNvPr id="4" name="Content Placeholder 3">
            <a:extLst>
              <a:ext uri="{FF2B5EF4-FFF2-40B4-BE49-F238E27FC236}">
                <a16:creationId xmlns:a16="http://schemas.microsoft.com/office/drawing/2014/main" id="{7B77E9D0-BD9F-710A-8E03-6C79F5B47BCB}"/>
              </a:ext>
            </a:extLst>
          </p:cNvPr>
          <p:cNvSpPr>
            <a:spLocks noGrp="1"/>
          </p:cNvSpPr>
          <p:nvPr>
            <p:ph sz="half" idx="2"/>
          </p:nvPr>
        </p:nvSpPr>
        <p:spPr/>
        <p:txBody>
          <a:bodyPr/>
          <a:lstStyle/>
          <a:p>
            <a:r>
              <a:rPr lang="en-US" b="1" dirty="0"/>
              <a:t>Intermediate:</a:t>
            </a:r>
            <a:br>
              <a:rPr lang="en-US" dirty="0"/>
            </a:br>
            <a:r>
              <a:rPr lang="en-US" dirty="0"/>
              <a:t>The Genesis Block is the </a:t>
            </a:r>
            <a:r>
              <a:rPr lang="en-US" b="1" dirty="0"/>
              <a:t>first block</a:t>
            </a:r>
            <a:r>
              <a:rPr lang="en-US" dirty="0"/>
              <a:t> of any blockchain. For Bitcoin, it was created by Satoshi Nakamoto in 2009. It sets the foundation of the chain and often contains symbolic or special messages.</a:t>
            </a:r>
            <a:endParaRPr lang="en-CA" dirty="0"/>
          </a:p>
        </p:txBody>
      </p:sp>
      <p:pic>
        <p:nvPicPr>
          <p:cNvPr id="5" name="Picture 4" descr="A diagram of a diagram&#10;&#10;AI-generated content may be incorrect.">
            <a:extLst>
              <a:ext uri="{FF2B5EF4-FFF2-40B4-BE49-F238E27FC236}">
                <a16:creationId xmlns:a16="http://schemas.microsoft.com/office/drawing/2014/main" id="{7B9658F4-BD29-753A-3CF8-4EFB64E90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0640" y="4916552"/>
            <a:ext cx="4197726" cy="1941448"/>
          </a:xfrm>
          <a:prstGeom prst="rect">
            <a:avLst/>
          </a:prstGeom>
        </p:spPr>
      </p:pic>
    </p:spTree>
    <p:extLst>
      <p:ext uri="{BB962C8B-B14F-4D97-AF65-F5344CB8AC3E}">
        <p14:creationId xmlns:p14="http://schemas.microsoft.com/office/powerpoint/2010/main" val="18884889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E7484-AA0E-C91F-EA90-B95052BC8797}"/>
              </a:ext>
            </a:extLst>
          </p:cNvPr>
          <p:cNvSpPr>
            <a:spLocks noGrp="1"/>
          </p:cNvSpPr>
          <p:nvPr>
            <p:ph type="title"/>
          </p:nvPr>
        </p:nvSpPr>
        <p:spPr/>
        <p:txBody>
          <a:bodyPr/>
          <a:lstStyle/>
          <a:p>
            <a:r>
              <a:rPr lang="en-CA" dirty="0"/>
              <a:t>Governance</a:t>
            </a:r>
          </a:p>
        </p:txBody>
      </p:sp>
      <p:sp>
        <p:nvSpPr>
          <p:cNvPr id="3" name="Content Placeholder 2">
            <a:extLst>
              <a:ext uri="{FF2B5EF4-FFF2-40B4-BE49-F238E27FC236}">
                <a16:creationId xmlns:a16="http://schemas.microsoft.com/office/drawing/2014/main" id="{3E434CBF-9A28-2E9C-EDEF-1B680B7A0843}"/>
              </a:ext>
            </a:extLst>
          </p:cNvPr>
          <p:cNvSpPr>
            <a:spLocks noGrp="1"/>
          </p:cNvSpPr>
          <p:nvPr>
            <p:ph sz="half" idx="1"/>
          </p:nvPr>
        </p:nvSpPr>
        <p:spPr>
          <a:xfrm>
            <a:off x="838200" y="1825625"/>
            <a:ext cx="5257800" cy="1496695"/>
          </a:xfrm>
        </p:spPr>
        <p:txBody>
          <a:bodyPr>
            <a:normAutofit fontScale="70000" lnSpcReduction="20000"/>
          </a:bodyPr>
          <a:lstStyle/>
          <a:p>
            <a:r>
              <a:rPr lang="en-CA" b="1" dirty="0"/>
              <a:t>Beginner:</a:t>
            </a:r>
            <a:r>
              <a:rPr lang="en-CA" dirty="0"/>
              <a:t/>
            </a:r>
            <a:r>
              <a:rPr lang="en-US" dirty="0"/>
              <a:t>Governance is how decisions are made in a blockchain project.</a:t>
            </a:r>
            <a:br>
              <a:rPr lang="en-US" dirty="0"/>
            </a:br>
            <a:r>
              <a:rPr lang="en-US" dirty="0"/>
              <a:t>It can be done by voting, code updates, or community proposals.</a:t>
            </a:r>
            <a:br>
              <a:rPr lang="en-US" dirty="0"/>
            </a:br>
            <a:r>
              <a:rPr lang="en-US" dirty="0"/>
              <a:t>Example: DAO members voting on a protocol change.</a:t>
            </a:r>
            <a:endParaRPr lang="en-CA" dirty="0"/>
          </a:p>
        </p:txBody>
      </p:sp>
      <p:sp>
        <p:nvSpPr>
          <p:cNvPr id="4" name="Content Placeholder 3">
            <a:extLst>
              <a:ext uri="{FF2B5EF4-FFF2-40B4-BE49-F238E27FC236}">
                <a16:creationId xmlns:a16="http://schemas.microsoft.com/office/drawing/2014/main" id="{78DEE8CD-DCE7-E0AB-87C2-A9AAAC4D82F2}"/>
              </a:ext>
            </a:extLst>
          </p:cNvPr>
          <p:cNvSpPr>
            <a:spLocks noGrp="1"/>
          </p:cNvSpPr>
          <p:nvPr>
            <p:ph sz="half" idx="2"/>
          </p:nvPr>
        </p:nvSpPr>
        <p:spPr/>
        <p:txBody>
          <a:bodyPr>
            <a:normAutofit fontScale="70000" lnSpcReduction="20000"/>
          </a:bodyPr>
          <a:lstStyle/>
          <a:p>
            <a:r>
              <a:rPr lang="en-US" b="1" dirty="0"/>
              <a:t>Intermediate:</a:t>
            </a:r>
            <a:br>
              <a:rPr lang="en-US" dirty="0"/>
            </a:br>
            <a:r>
              <a:rPr lang="en-US" dirty="0"/>
              <a:t>Governance refers to how decisions are made in blockchain networks. It can be </a:t>
            </a:r>
            <a:r>
              <a:rPr lang="en-US" b="1" dirty="0"/>
              <a:t>on-chain</a:t>
            </a:r>
            <a:r>
              <a:rPr lang="en-US" dirty="0"/>
              <a:t> (voting via tokens) or </a:t>
            </a:r>
            <a:r>
              <a:rPr lang="en-US" b="1" dirty="0"/>
              <a:t>off-chain</a:t>
            </a:r>
            <a:r>
              <a:rPr lang="en-US" dirty="0"/>
              <a:t> (developer/community discussions). Effective governance prevents forks and improves upgrades.</a:t>
            </a:r>
            <a:endParaRPr lang="en-CA" dirty="0"/>
          </a:p>
        </p:txBody>
      </p:sp>
      <p:pic>
        <p:nvPicPr>
          <p:cNvPr id="5" name="Picture 4" descr="A diagram of a voting process&#10;&#10;AI-generated content may be incorrect.">
            <a:extLst>
              <a:ext uri="{FF2B5EF4-FFF2-40B4-BE49-F238E27FC236}">
                <a16:creationId xmlns:a16="http://schemas.microsoft.com/office/drawing/2014/main" id="{CEF5D7B4-4F5A-1B5A-3AAE-15624414E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0239" y="3268516"/>
            <a:ext cx="3571535" cy="3589483"/>
          </a:xfrm>
          <a:prstGeom prst="rect">
            <a:avLst/>
          </a:prstGeom>
        </p:spPr>
      </p:pic>
    </p:spTree>
    <p:extLst>
      <p:ext uri="{BB962C8B-B14F-4D97-AF65-F5344CB8AC3E}">
        <p14:creationId xmlns:p14="http://schemas.microsoft.com/office/powerpoint/2010/main" val="38447045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59328-8F06-418C-633C-2D5B0A5AD7E3}"/>
              </a:ext>
            </a:extLst>
          </p:cNvPr>
          <p:cNvSpPr>
            <a:spLocks noGrp="1"/>
          </p:cNvSpPr>
          <p:nvPr>
            <p:ph type="title"/>
          </p:nvPr>
        </p:nvSpPr>
        <p:spPr/>
        <p:txBody>
          <a:bodyPr/>
          <a:lstStyle/>
          <a:p>
            <a:r>
              <a:rPr lang="en-CA" dirty="0"/>
              <a:t>Game Theory</a:t>
            </a:r>
          </a:p>
        </p:txBody>
      </p:sp>
      <p:sp>
        <p:nvSpPr>
          <p:cNvPr id="3" name="Content Placeholder 2">
            <a:extLst>
              <a:ext uri="{FF2B5EF4-FFF2-40B4-BE49-F238E27FC236}">
                <a16:creationId xmlns:a16="http://schemas.microsoft.com/office/drawing/2014/main" id="{F5480BC9-C8C8-8B24-A86F-AC7CF1D3C003}"/>
              </a:ext>
            </a:extLst>
          </p:cNvPr>
          <p:cNvSpPr>
            <a:spLocks noGrp="1"/>
          </p:cNvSpPr>
          <p:nvPr>
            <p:ph sz="half" idx="1"/>
          </p:nvPr>
        </p:nvSpPr>
        <p:spPr>
          <a:xfrm>
            <a:off x="838200" y="1825625"/>
            <a:ext cx="5334000" cy="1811655"/>
          </a:xfrm>
        </p:spPr>
        <p:txBody>
          <a:bodyPr>
            <a:normAutofit fontScale="77500" lnSpcReduction="20000"/>
          </a:bodyPr>
          <a:lstStyle/>
          <a:p>
            <a:r>
              <a:rPr lang="en-CA" b="1" dirty="0"/>
              <a:t>Beginner:</a:t>
            </a:r>
            <a:r>
              <a:rPr lang="en-CA" dirty="0"/>
              <a:t/>
            </a:r>
            <a:r>
              <a:rPr lang="en-US" dirty="0"/>
              <a:t>Game theory studies how people make decisions in competitive situations.</a:t>
            </a:r>
            <a:br>
              <a:rPr lang="en-US" dirty="0"/>
            </a:br>
            <a:r>
              <a:rPr lang="en-US" dirty="0"/>
              <a:t>In blockchain, it helps design fair and secure systems.</a:t>
            </a:r>
            <a:br>
              <a:rPr lang="en-US" dirty="0"/>
            </a:br>
            <a:r>
              <a:rPr lang="en-US" dirty="0"/>
              <a:t>Example: Proof-of-Work incentives for miners.</a:t>
            </a:r>
            <a:endParaRPr lang="en-CA" dirty="0"/>
          </a:p>
        </p:txBody>
      </p:sp>
      <p:sp>
        <p:nvSpPr>
          <p:cNvPr id="4" name="Content Placeholder 3">
            <a:extLst>
              <a:ext uri="{FF2B5EF4-FFF2-40B4-BE49-F238E27FC236}">
                <a16:creationId xmlns:a16="http://schemas.microsoft.com/office/drawing/2014/main" id="{30D6527B-D223-39A3-1A02-01B800AEC40D}"/>
              </a:ext>
            </a:extLst>
          </p:cNvPr>
          <p:cNvSpPr>
            <a:spLocks noGrp="1"/>
          </p:cNvSpPr>
          <p:nvPr>
            <p:ph sz="half" idx="2"/>
          </p:nvPr>
        </p:nvSpPr>
        <p:spPr/>
        <p:txBody>
          <a:bodyPr>
            <a:normAutofit fontScale="77500" lnSpcReduction="20000"/>
          </a:bodyPr>
          <a:lstStyle/>
          <a:p>
            <a:r>
              <a:rPr lang="en-US" b="1" dirty="0"/>
              <a:t>Intermediate:</a:t>
            </a:r>
            <a:br>
              <a:rPr lang="en-US" dirty="0"/>
            </a:br>
            <a:r>
              <a:rPr lang="en-US" dirty="0"/>
              <a:t>Game theory studies how participants make strategic decisions. In blockchain, it ensures that miners, </a:t>
            </a:r>
            <a:r>
              <a:rPr lang="en-US" dirty="0" err="1"/>
              <a:t>stakers</a:t>
            </a:r>
            <a:r>
              <a:rPr lang="en-US" dirty="0"/>
              <a:t>, and validators behave honestly. Incentives and punishments maintain security and trustless collaboration.</a:t>
            </a:r>
            <a:endParaRPr lang="en-CA" dirty="0"/>
          </a:p>
        </p:txBody>
      </p:sp>
      <p:pic>
        <p:nvPicPr>
          <p:cNvPr id="5" name="Picture 4" descr="A screenshot of a blockchain&#10;&#10;AI-generated content may be incorrect.">
            <a:extLst>
              <a:ext uri="{FF2B5EF4-FFF2-40B4-BE49-F238E27FC236}">
                <a16:creationId xmlns:a16="http://schemas.microsoft.com/office/drawing/2014/main" id="{30FBDD5A-9F63-8491-6159-5919448FC6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7914" y="4121911"/>
            <a:ext cx="4665086" cy="2624110"/>
          </a:xfrm>
          <a:prstGeom prst="rect">
            <a:avLst/>
          </a:prstGeom>
        </p:spPr>
      </p:pic>
    </p:spTree>
    <p:extLst>
      <p:ext uri="{BB962C8B-B14F-4D97-AF65-F5344CB8AC3E}">
        <p14:creationId xmlns:p14="http://schemas.microsoft.com/office/powerpoint/2010/main" val="15008575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80C35-FD9F-703E-265F-81529B72729B}"/>
              </a:ext>
            </a:extLst>
          </p:cNvPr>
          <p:cNvSpPr>
            <a:spLocks noGrp="1"/>
          </p:cNvSpPr>
          <p:nvPr>
            <p:ph type="title"/>
          </p:nvPr>
        </p:nvSpPr>
        <p:spPr/>
        <p:txBody>
          <a:bodyPr/>
          <a:lstStyle/>
          <a:p>
            <a:r>
              <a:rPr lang="en-CA" dirty="0"/>
              <a:t>Hyperledger Fabric</a:t>
            </a:r>
          </a:p>
        </p:txBody>
      </p:sp>
      <p:sp>
        <p:nvSpPr>
          <p:cNvPr id="3" name="Content Placeholder 2">
            <a:extLst>
              <a:ext uri="{FF2B5EF4-FFF2-40B4-BE49-F238E27FC236}">
                <a16:creationId xmlns:a16="http://schemas.microsoft.com/office/drawing/2014/main" id="{90FD92B6-9F30-662B-CDA3-5C9DBD520172}"/>
              </a:ext>
            </a:extLst>
          </p:cNvPr>
          <p:cNvSpPr>
            <a:spLocks noGrp="1"/>
          </p:cNvSpPr>
          <p:nvPr>
            <p:ph sz="half" idx="1"/>
          </p:nvPr>
        </p:nvSpPr>
        <p:spPr>
          <a:xfrm>
            <a:off x="838200" y="1825625"/>
            <a:ext cx="5257800" cy="1852295"/>
          </a:xfrm>
        </p:spPr>
        <p:txBody>
          <a:bodyPr>
            <a:normAutofit fontScale="77500" lnSpcReduction="20000"/>
          </a:bodyPr>
          <a:lstStyle/>
          <a:p>
            <a:r>
              <a:rPr lang="en-CA" b="1" dirty="0"/>
              <a:t>Beginner:</a:t>
            </a:r>
            <a:r>
              <a:rPr lang="en-CA" dirty="0"/>
              <a:t/>
            </a:r>
            <a:r>
              <a:rPr lang="en-US" dirty="0"/>
              <a:t>Hyperledger Fabric is a permissioned blockchain for businesses.</a:t>
            </a:r>
            <a:br>
              <a:rPr lang="en-US" dirty="0"/>
            </a:br>
            <a:r>
              <a:rPr lang="en-US" dirty="0"/>
              <a:t>It supports private transactions and modular design.</a:t>
            </a:r>
            <a:br>
              <a:rPr lang="en-US" dirty="0"/>
            </a:br>
            <a:r>
              <a:rPr lang="en-US" dirty="0"/>
              <a:t>Example: Supply chain tracking between companies.</a:t>
            </a:r>
            <a:endParaRPr lang="en-CA" dirty="0"/>
          </a:p>
        </p:txBody>
      </p:sp>
      <p:sp>
        <p:nvSpPr>
          <p:cNvPr id="4" name="Content Placeholder 3">
            <a:extLst>
              <a:ext uri="{FF2B5EF4-FFF2-40B4-BE49-F238E27FC236}">
                <a16:creationId xmlns:a16="http://schemas.microsoft.com/office/drawing/2014/main" id="{31205EC3-6506-3DD7-543B-9FD8E98DDFD9}"/>
              </a:ext>
            </a:extLst>
          </p:cNvPr>
          <p:cNvSpPr>
            <a:spLocks noGrp="1"/>
          </p:cNvSpPr>
          <p:nvPr>
            <p:ph sz="half" idx="2"/>
          </p:nvPr>
        </p:nvSpPr>
        <p:spPr/>
        <p:txBody>
          <a:bodyPr>
            <a:normAutofit fontScale="77500" lnSpcReduction="20000"/>
          </a:bodyPr>
          <a:lstStyle/>
          <a:p>
            <a:r>
              <a:rPr lang="en-US" b="1" dirty="0"/>
              <a:t>Intermediate:</a:t>
            </a:r>
            <a:br>
              <a:rPr lang="en-US" dirty="0"/>
            </a:br>
            <a:r>
              <a:rPr lang="en-US" dirty="0"/>
              <a:t>Hyperledger Fabric is an open-source </a:t>
            </a:r>
            <a:r>
              <a:rPr lang="en-US" b="1" dirty="0"/>
              <a:t>permissioned blockchain</a:t>
            </a:r>
            <a:r>
              <a:rPr lang="en-US" dirty="0"/>
              <a:t> developed by IBM and the Linux Foundation. It’s designed for enterprises with features like private transactions, modular consensus, and scalability.</a:t>
            </a:r>
            <a:endParaRPr lang="en-CA" dirty="0"/>
          </a:p>
        </p:txBody>
      </p:sp>
      <p:pic>
        <p:nvPicPr>
          <p:cNvPr id="5" name="Picture 4" descr="A diagram of a service&#10;&#10;AI-generated content may be incorrect.">
            <a:extLst>
              <a:ext uri="{FF2B5EF4-FFF2-40B4-BE49-F238E27FC236}">
                <a16:creationId xmlns:a16="http://schemas.microsoft.com/office/drawing/2014/main" id="{38352D2A-A0FC-9CB6-F373-4D1875C49F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079" y="3688818"/>
            <a:ext cx="6336853" cy="2804057"/>
          </a:xfrm>
          <a:prstGeom prst="rect">
            <a:avLst/>
          </a:prstGeom>
        </p:spPr>
      </p:pic>
    </p:spTree>
    <p:extLst>
      <p:ext uri="{BB962C8B-B14F-4D97-AF65-F5344CB8AC3E}">
        <p14:creationId xmlns:p14="http://schemas.microsoft.com/office/powerpoint/2010/main" val="8843085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8D4BD-281A-77E5-7060-8EB4A30B3DF1}"/>
              </a:ext>
            </a:extLst>
          </p:cNvPr>
          <p:cNvSpPr>
            <a:spLocks noGrp="1"/>
          </p:cNvSpPr>
          <p:nvPr>
            <p:ph type="title"/>
          </p:nvPr>
        </p:nvSpPr>
        <p:spPr/>
        <p:txBody>
          <a:bodyPr/>
          <a:lstStyle/>
          <a:p>
            <a:r>
              <a:rPr lang="en-CA" dirty="0"/>
              <a:t>Hash Function</a:t>
            </a:r>
          </a:p>
        </p:txBody>
      </p:sp>
      <p:sp>
        <p:nvSpPr>
          <p:cNvPr id="3" name="Content Placeholder 2">
            <a:extLst>
              <a:ext uri="{FF2B5EF4-FFF2-40B4-BE49-F238E27FC236}">
                <a16:creationId xmlns:a16="http://schemas.microsoft.com/office/drawing/2014/main" id="{2F0E6F91-E46A-9BA9-8B38-239B29430630}"/>
              </a:ext>
            </a:extLst>
          </p:cNvPr>
          <p:cNvSpPr>
            <a:spLocks noGrp="1"/>
          </p:cNvSpPr>
          <p:nvPr>
            <p:ph sz="half" idx="1"/>
          </p:nvPr>
        </p:nvSpPr>
        <p:spPr>
          <a:xfrm>
            <a:off x="838200" y="1825625"/>
            <a:ext cx="5257800" cy="2085975"/>
          </a:xfrm>
        </p:spPr>
        <p:txBody>
          <a:bodyPr>
            <a:normAutofit fontScale="92500" lnSpcReduction="10000"/>
          </a:bodyPr>
          <a:lstStyle/>
          <a:p>
            <a:r>
              <a:rPr lang="en-CA" b="1" dirty="0"/>
              <a:t>Beginner:</a:t>
            </a:r>
            <a:r>
              <a:rPr lang="en-CA" dirty="0"/>
              <a:t/>
            </a:r>
            <a:r>
              <a:rPr lang="en-US" dirty="0"/>
              <a:t>A hash function turns data into a fixed-size code.</a:t>
            </a:r>
            <a:br>
              <a:rPr lang="en-US" dirty="0"/>
            </a:br>
            <a:r>
              <a:rPr lang="en-US" dirty="0"/>
              <a:t>It’s one-way, meaning you can’t get the original data back.</a:t>
            </a:r>
            <a:br>
              <a:rPr lang="en-US" dirty="0"/>
            </a:br>
            <a:r>
              <a:rPr lang="en-US" dirty="0"/>
              <a:t>Example: Bitcoin uses SHA-256 to secure blocks.</a:t>
            </a:r>
            <a:endParaRPr lang="en-CA" dirty="0"/>
          </a:p>
        </p:txBody>
      </p:sp>
      <p:sp>
        <p:nvSpPr>
          <p:cNvPr id="4" name="Content Placeholder 3">
            <a:extLst>
              <a:ext uri="{FF2B5EF4-FFF2-40B4-BE49-F238E27FC236}">
                <a16:creationId xmlns:a16="http://schemas.microsoft.com/office/drawing/2014/main" id="{57FC9873-C636-75D4-2C36-894F37216BD5}"/>
              </a:ext>
            </a:extLst>
          </p:cNvPr>
          <p:cNvSpPr>
            <a:spLocks noGrp="1"/>
          </p:cNvSpPr>
          <p:nvPr>
            <p:ph sz="half" idx="2"/>
          </p:nvPr>
        </p:nvSpPr>
        <p:spPr/>
        <p:txBody>
          <a:bodyPr>
            <a:normAutofit fontScale="92500" lnSpcReduction="10000"/>
          </a:bodyPr>
          <a:lstStyle/>
          <a:p>
            <a:r>
              <a:rPr lang="en-US" b="1" dirty="0"/>
              <a:t>Intermediate:</a:t>
            </a:r>
            <a:br>
              <a:rPr lang="en-US" dirty="0"/>
            </a:br>
            <a:r>
              <a:rPr lang="en-US" dirty="0"/>
              <a:t>A hash function converts any input into a fixed-size string (hash). In blockchain, it secures transactions and links blocks. Properties like immutability and collision resistance make it essential.</a:t>
            </a:r>
            <a:endParaRPr lang="en-CA" dirty="0"/>
          </a:p>
        </p:txBody>
      </p:sp>
      <p:pic>
        <p:nvPicPr>
          <p:cNvPr id="5" name="Picture 4" descr="A screenshot of a computer screen&#10;&#10;AI-generated content may be incorrect.">
            <a:extLst>
              <a:ext uri="{FF2B5EF4-FFF2-40B4-BE49-F238E27FC236}">
                <a16:creationId xmlns:a16="http://schemas.microsoft.com/office/drawing/2014/main" id="{9FA497B1-7495-9E3D-5986-59FD377C41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9772" y="4001294"/>
            <a:ext cx="2950029" cy="2581275"/>
          </a:xfrm>
          <a:prstGeom prst="rect">
            <a:avLst/>
          </a:prstGeom>
        </p:spPr>
      </p:pic>
    </p:spTree>
    <p:extLst>
      <p:ext uri="{BB962C8B-B14F-4D97-AF65-F5344CB8AC3E}">
        <p14:creationId xmlns:p14="http://schemas.microsoft.com/office/powerpoint/2010/main" val="22150990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CB09C-112C-BA01-FE49-635B6BA916D3}"/>
              </a:ext>
            </a:extLst>
          </p:cNvPr>
          <p:cNvSpPr>
            <a:spLocks noGrp="1"/>
          </p:cNvSpPr>
          <p:nvPr>
            <p:ph type="title"/>
          </p:nvPr>
        </p:nvSpPr>
        <p:spPr/>
        <p:txBody>
          <a:bodyPr/>
          <a:lstStyle/>
          <a:p>
            <a:r>
              <a:rPr lang="en-CA" dirty="0" err="1"/>
              <a:t>Hashcash</a:t>
            </a:r>
            <a:endParaRPr lang="en-CA" dirty="0"/>
          </a:p>
        </p:txBody>
      </p:sp>
      <p:sp>
        <p:nvSpPr>
          <p:cNvPr id="3" name="Content Placeholder 2">
            <a:extLst>
              <a:ext uri="{FF2B5EF4-FFF2-40B4-BE49-F238E27FC236}">
                <a16:creationId xmlns:a16="http://schemas.microsoft.com/office/drawing/2014/main" id="{4ABEBE59-CEAF-0E1C-183A-A7085A69C9C5}"/>
              </a:ext>
            </a:extLst>
          </p:cNvPr>
          <p:cNvSpPr>
            <a:spLocks noGrp="1"/>
          </p:cNvSpPr>
          <p:nvPr>
            <p:ph sz="half" idx="1"/>
          </p:nvPr>
        </p:nvSpPr>
        <p:spPr/>
        <p:txBody>
          <a:bodyPr/>
          <a:lstStyle/>
          <a:p>
            <a:r>
              <a:rPr lang="en-CA" b="1" dirty="0"/>
              <a:t>Beginner:</a:t>
            </a:r>
            <a:r>
              <a:rPr lang="en-CA" dirty="0"/>
              <a:t/>
            </a:r>
            <a:r>
              <a:rPr lang="en-US" dirty="0" err="1"/>
              <a:t>Hashcash</a:t>
            </a:r>
            <a:r>
              <a:rPr lang="en-US" dirty="0"/>
              <a:t> is a proof-of-work system to prevent spam and attacks.</a:t>
            </a:r>
            <a:br>
              <a:rPr lang="en-US" dirty="0"/>
            </a:br>
            <a:r>
              <a:rPr lang="en-US" dirty="0"/>
              <a:t>It’s used in Bitcoin mining to find valid block hashes.</a:t>
            </a:r>
            <a:br>
              <a:rPr lang="en-US" dirty="0"/>
            </a:br>
            <a:r>
              <a:rPr lang="en-US" dirty="0"/>
              <a:t>Example: Solving puzzles to mine BTC.</a:t>
            </a:r>
            <a:endParaRPr lang="en-CA" dirty="0"/>
          </a:p>
        </p:txBody>
      </p:sp>
      <p:sp>
        <p:nvSpPr>
          <p:cNvPr id="4" name="Content Placeholder 3">
            <a:extLst>
              <a:ext uri="{FF2B5EF4-FFF2-40B4-BE49-F238E27FC236}">
                <a16:creationId xmlns:a16="http://schemas.microsoft.com/office/drawing/2014/main" id="{967A9654-0E02-229B-C23E-D548D678A6A3}"/>
              </a:ext>
            </a:extLst>
          </p:cNvPr>
          <p:cNvSpPr>
            <a:spLocks noGrp="1"/>
          </p:cNvSpPr>
          <p:nvPr>
            <p:ph sz="half" idx="2"/>
          </p:nvPr>
        </p:nvSpPr>
        <p:spPr/>
        <p:txBody>
          <a:bodyPr/>
          <a:lstStyle/>
          <a:p>
            <a:r>
              <a:rPr lang="en-US" b="1" dirty="0"/>
              <a:t>Intermediate:</a:t>
            </a:r>
            <a:br>
              <a:rPr lang="en-US" dirty="0"/>
            </a:br>
            <a:r>
              <a:rPr lang="en-US" dirty="0" err="1"/>
              <a:t>Hashcash</a:t>
            </a:r>
            <a:r>
              <a:rPr lang="en-US" dirty="0"/>
              <a:t> is a proof-of-work system used in Bitcoin’s mining. It requires solving puzzles to add blocks, making spam or attacks costly. Originally designed for email spam prevention, it became Bitcoin’s foundation.</a:t>
            </a:r>
            <a:endParaRPr lang="en-CA" dirty="0"/>
          </a:p>
        </p:txBody>
      </p:sp>
      <p:pic>
        <p:nvPicPr>
          <p:cNvPr id="5" name="Picture 4" descr="A diagram of a bitcoin&#10;&#10;AI-generated content may be incorrect.">
            <a:extLst>
              <a:ext uri="{FF2B5EF4-FFF2-40B4-BE49-F238E27FC236}">
                <a16:creationId xmlns:a16="http://schemas.microsoft.com/office/drawing/2014/main" id="{6B73435E-37D1-09D7-B882-D387005F3F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4976" y="4668819"/>
            <a:ext cx="3614824" cy="2032334"/>
          </a:xfrm>
          <a:prstGeom prst="rect">
            <a:avLst/>
          </a:prstGeom>
        </p:spPr>
      </p:pic>
    </p:spTree>
    <p:extLst>
      <p:ext uri="{BB962C8B-B14F-4D97-AF65-F5344CB8AC3E}">
        <p14:creationId xmlns:p14="http://schemas.microsoft.com/office/powerpoint/2010/main" val="32233664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F1A7E-AED3-3D86-FDE3-F6F453A9E1D0}"/>
              </a:ext>
            </a:extLst>
          </p:cNvPr>
          <p:cNvSpPr>
            <a:spLocks noGrp="1"/>
          </p:cNvSpPr>
          <p:nvPr>
            <p:ph type="title"/>
          </p:nvPr>
        </p:nvSpPr>
        <p:spPr/>
        <p:txBody>
          <a:bodyPr/>
          <a:lstStyle/>
          <a:p>
            <a:r>
              <a:rPr lang="en-CA" dirty="0"/>
              <a:t>Halving</a:t>
            </a:r>
          </a:p>
        </p:txBody>
      </p:sp>
      <p:sp>
        <p:nvSpPr>
          <p:cNvPr id="3" name="Content Placeholder 2">
            <a:extLst>
              <a:ext uri="{FF2B5EF4-FFF2-40B4-BE49-F238E27FC236}">
                <a16:creationId xmlns:a16="http://schemas.microsoft.com/office/drawing/2014/main" id="{D521747A-0B15-997A-572D-1BDD48319B70}"/>
              </a:ext>
            </a:extLst>
          </p:cNvPr>
          <p:cNvSpPr>
            <a:spLocks noGrp="1"/>
          </p:cNvSpPr>
          <p:nvPr>
            <p:ph sz="half" idx="1"/>
          </p:nvPr>
        </p:nvSpPr>
        <p:spPr/>
        <p:txBody>
          <a:bodyPr/>
          <a:lstStyle/>
          <a:p>
            <a:r>
              <a:rPr lang="en-US" dirty="0"/>
              <a:t>Halving reduces the reward for mining new blocks by 50%.</a:t>
            </a:r>
            <a:br>
              <a:rPr lang="en-US" dirty="0"/>
            </a:br>
            <a:r>
              <a:rPr lang="en-US" dirty="0"/>
              <a:t>It happens at fixed intervals to control supply.</a:t>
            </a:r>
            <a:br>
              <a:rPr lang="en-US" dirty="0"/>
            </a:br>
            <a:r>
              <a:rPr lang="en-US" dirty="0"/>
              <a:t>Example: Bitcoin’s last halving was in 2020.</a:t>
            </a:r>
            <a:endParaRPr lang="en-CA" dirty="0"/>
          </a:p>
        </p:txBody>
      </p:sp>
      <p:sp>
        <p:nvSpPr>
          <p:cNvPr id="4" name="Content Placeholder 3">
            <a:extLst>
              <a:ext uri="{FF2B5EF4-FFF2-40B4-BE49-F238E27FC236}">
                <a16:creationId xmlns:a16="http://schemas.microsoft.com/office/drawing/2014/main" id="{FA9229AE-5921-8C31-DC5F-05B863684EBA}"/>
              </a:ext>
            </a:extLst>
          </p:cNvPr>
          <p:cNvSpPr>
            <a:spLocks noGrp="1"/>
          </p:cNvSpPr>
          <p:nvPr>
            <p:ph sz="half" idx="2"/>
          </p:nvPr>
        </p:nvSpPr>
        <p:spPr/>
        <p:txBody>
          <a:bodyPr/>
          <a:lstStyle/>
          <a:p>
            <a:r>
              <a:rPr lang="en-US" b="1" dirty="0"/>
              <a:t>Intermediate:</a:t>
            </a:r>
            <a:br>
              <a:rPr lang="en-US" dirty="0"/>
            </a:br>
            <a:r>
              <a:rPr lang="en-US" dirty="0"/>
              <a:t>Bitcoin halving happens every 210,000 blocks (~4 years). It cuts mining rewards in half, reducing new Bitcoin supply. This scarcity increases value over time and maintains inflation control.</a:t>
            </a:r>
            <a:endParaRPr lang="en-CA" dirty="0"/>
          </a:p>
        </p:txBody>
      </p:sp>
      <p:pic>
        <p:nvPicPr>
          <p:cNvPr id="5" name="Picture 4" descr="A graph of a price&#10;&#10;AI-generated content may be incorrect.">
            <a:extLst>
              <a:ext uri="{FF2B5EF4-FFF2-40B4-BE49-F238E27FC236}">
                <a16:creationId xmlns:a16="http://schemas.microsoft.com/office/drawing/2014/main" id="{4DBFAE3F-3E2F-EEF7-FD2B-631EA2FCC6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2460" y="3858260"/>
            <a:ext cx="2999740" cy="2999740"/>
          </a:xfrm>
          <a:prstGeom prst="rect">
            <a:avLst/>
          </a:prstGeom>
        </p:spPr>
      </p:pic>
    </p:spTree>
    <p:extLst>
      <p:ext uri="{BB962C8B-B14F-4D97-AF65-F5344CB8AC3E}">
        <p14:creationId xmlns:p14="http://schemas.microsoft.com/office/powerpoint/2010/main" val="13262401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62968-6E7E-7CE3-96C0-B24B3ADCF928}"/>
              </a:ext>
            </a:extLst>
          </p:cNvPr>
          <p:cNvSpPr>
            <a:spLocks noGrp="1"/>
          </p:cNvSpPr>
          <p:nvPr>
            <p:ph type="title"/>
          </p:nvPr>
        </p:nvSpPr>
        <p:spPr/>
        <p:txBody>
          <a:bodyPr/>
          <a:lstStyle/>
          <a:p>
            <a:r>
              <a:rPr lang="en-CA" dirty="0" err="1"/>
              <a:t>Hashpower</a:t>
            </a:r>
            <a:endParaRPr lang="en-CA" dirty="0"/>
          </a:p>
        </p:txBody>
      </p:sp>
      <p:sp>
        <p:nvSpPr>
          <p:cNvPr id="3" name="Content Placeholder 2">
            <a:extLst>
              <a:ext uri="{FF2B5EF4-FFF2-40B4-BE49-F238E27FC236}">
                <a16:creationId xmlns:a16="http://schemas.microsoft.com/office/drawing/2014/main" id="{52FC0F3C-E4C2-6C75-CFE8-37D211BC8402}"/>
              </a:ext>
            </a:extLst>
          </p:cNvPr>
          <p:cNvSpPr>
            <a:spLocks noGrp="1"/>
          </p:cNvSpPr>
          <p:nvPr>
            <p:ph sz="half" idx="1"/>
          </p:nvPr>
        </p:nvSpPr>
        <p:spPr>
          <a:xfrm>
            <a:off x="838201" y="1348105"/>
            <a:ext cx="5181600" cy="4351338"/>
          </a:xfrm>
        </p:spPr>
        <p:txBody>
          <a:bodyPr/>
          <a:lstStyle/>
          <a:p>
            <a:r>
              <a:rPr lang="en-CA" b="1" dirty="0"/>
              <a:t>Beginner:</a:t>
            </a:r>
            <a:r>
              <a:rPr lang="en-CA" dirty="0"/>
              <a:t/>
            </a:r>
            <a:r>
              <a:rPr lang="en-US" dirty="0" err="1"/>
              <a:t>Hashpower</a:t>
            </a:r>
            <a:r>
              <a:rPr lang="en-US" dirty="0"/>
              <a:t> is the computing power used for mining.</a:t>
            </a:r>
            <a:br>
              <a:rPr lang="en-US" dirty="0"/>
            </a:br>
            <a:r>
              <a:rPr lang="en-US" dirty="0"/>
              <a:t>More </a:t>
            </a:r>
            <a:r>
              <a:rPr lang="en-US" dirty="0" err="1"/>
              <a:t>hashpower</a:t>
            </a:r>
            <a:r>
              <a:rPr lang="en-US" dirty="0"/>
              <a:t> means more chances to mine a block.</a:t>
            </a:r>
            <a:br>
              <a:rPr lang="en-US" dirty="0"/>
            </a:br>
            <a:r>
              <a:rPr lang="en-US" dirty="0"/>
              <a:t>Example: A mining farm with thousands of GPUs.</a:t>
            </a:r>
            <a:endParaRPr lang="en-CA" dirty="0"/>
          </a:p>
        </p:txBody>
      </p:sp>
      <p:sp>
        <p:nvSpPr>
          <p:cNvPr id="4" name="Content Placeholder 3">
            <a:extLst>
              <a:ext uri="{FF2B5EF4-FFF2-40B4-BE49-F238E27FC236}">
                <a16:creationId xmlns:a16="http://schemas.microsoft.com/office/drawing/2014/main" id="{3CF07781-0D6A-C96A-2CC9-420B4CC87948}"/>
              </a:ext>
            </a:extLst>
          </p:cNvPr>
          <p:cNvSpPr>
            <a:spLocks noGrp="1"/>
          </p:cNvSpPr>
          <p:nvPr>
            <p:ph sz="half" idx="2"/>
          </p:nvPr>
        </p:nvSpPr>
        <p:spPr>
          <a:xfrm>
            <a:off x="6172199" y="1348105"/>
            <a:ext cx="5181600" cy="4351338"/>
          </a:xfrm>
        </p:spPr>
        <p:txBody>
          <a:bodyPr/>
          <a:lstStyle/>
          <a:p>
            <a:r>
              <a:rPr lang="en-US" b="1" dirty="0"/>
              <a:t>Intermediate:</a:t>
            </a:r>
            <a:br>
              <a:rPr lang="en-US" dirty="0"/>
            </a:br>
            <a:r>
              <a:rPr lang="en-US" dirty="0" err="1"/>
              <a:t>Hashpower</a:t>
            </a:r>
            <a:r>
              <a:rPr lang="en-US" dirty="0"/>
              <a:t> measures the computational strength miners use to solve Proof-of-Work puzzles. More </a:t>
            </a:r>
            <a:r>
              <a:rPr lang="en-US" dirty="0" err="1"/>
              <a:t>hashpower</a:t>
            </a:r>
            <a:r>
              <a:rPr lang="en-US" dirty="0"/>
              <a:t> increases mining chances and secures the network. It also indicates the overall health of a blockchain.</a:t>
            </a:r>
            <a:endParaRPr lang="en-CA" dirty="0"/>
          </a:p>
        </p:txBody>
      </p:sp>
      <p:pic>
        <p:nvPicPr>
          <p:cNvPr id="5" name="Picture 4" descr="A colorful pie chart with numbers&#10;&#10;AI-generated content may be incorrect.">
            <a:extLst>
              <a:ext uri="{FF2B5EF4-FFF2-40B4-BE49-F238E27FC236}">
                <a16:creationId xmlns:a16="http://schemas.microsoft.com/office/drawing/2014/main" id="{F7449C28-0600-1E92-FEF9-651E0CDE3BF0}"/>
              </a:ext>
            </a:extLst>
          </p:cNvPr>
          <p:cNvPicPr>
            <a:picLocks noChangeAspect="1"/>
          </p:cNvPicPr>
          <p:nvPr/>
        </p:nvPicPr>
        <p:blipFill>
          <a:blip r:embed="rId2">
            <a:extLst>
              <a:ext uri="{28A0092B-C50C-407E-A947-70E740481C1C}">
                <a14:useLocalDpi xmlns:a14="http://schemas.microsoft.com/office/drawing/2010/main" val="0"/>
              </a:ext>
            </a:extLst>
          </a:blip>
          <a:srcRect l="3424" r="17739" b="1"/>
          <a:stretch>
            <a:fillRect/>
          </a:stretch>
        </p:blipFill>
        <p:spPr>
          <a:xfrm>
            <a:off x="1778000" y="4018225"/>
            <a:ext cx="3871686" cy="2664198"/>
          </a:xfrm>
          <a:custGeom>
            <a:avLst/>
            <a:gdLst/>
            <a:ahLst/>
            <a:cxnLst/>
            <a:rect l="l" t="t" r="r" b="b"/>
            <a:pathLst>
              <a:path w="6002835" h="4194796">
                <a:moveTo>
                  <a:pt x="0" y="0"/>
                </a:moveTo>
                <a:lnTo>
                  <a:pt x="5999418" y="0"/>
                </a:lnTo>
                <a:lnTo>
                  <a:pt x="5996190" y="32760"/>
                </a:lnTo>
                <a:cubicBezTo>
                  <a:pt x="5998706" y="293110"/>
                  <a:pt x="5983874" y="553460"/>
                  <a:pt x="5997116" y="813682"/>
                </a:cubicBezTo>
                <a:cubicBezTo>
                  <a:pt x="6007314" y="1015047"/>
                  <a:pt x="6000824" y="1216284"/>
                  <a:pt x="5997116" y="1417522"/>
                </a:cubicBezTo>
                <a:cubicBezTo>
                  <a:pt x="5989967" y="1803471"/>
                  <a:pt x="6000824" y="2188911"/>
                  <a:pt x="5996190" y="2574351"/>
                </a:cubicBezTo>
                <a:cubicBezTo>
                  <a:pt x="5994204" y="2745205"/>
                  <a:pt x="5996454" y="2915805"/>
                  <a:pt x="6000824" y="3086660"/>
                </a:cubicBezTo>
                <a:cubicBezTo>
                  <a:pt x="6007180" y="3330611"/>
                  <a:pt x="5997382" y="3574689"/>
                  <a:pt x="5986656" y="3818514"/>
                </a:cubicBezTo>
                <a:cubicBezTo>
                  <a:pt x="5983054" y="3885559"/>
                  <a:pt x="5982107" y="3952684"/>
                  <a:pt x="5983808" y="4019746"/>
                </a:cubicBezTo>
                <a:lnTo>
                  <a:pt x="5993788" y="4173418"/>
                </a:lnTo>
                <a:lnTo>
                  <a:pt x="5955106" y="4175101"/>
                </a:lnTo>
                <a:cubicBezTo>
                  <a:pt x="5890100" y="4175133"/>
                  <a:pt x="5825078" y="4173227"/>
                  <a:pt x="5760087" y="4171956"/>
                </a:cubicBezTo>
                <a:cubicBezTo>
                  <a:pt x="5521345" y="4167509"/>
                  <a:pt x="5282477" y="4171956"/>
                  <a:pt x="5044242" y="4149213"/>
                </a:cubicBezTo>
                <a:cubicBezTo>
                  <a:pt x="4979506" y="4143051"/>
                  <a:pt x="4914326" y="4139111"/>
                  <a:pt x="4849272" y="4139890"/>
                </a:cubicBezTo>
                <a:cubicBezTo>
                  <a:pt x="4784218" y="4140668"/>
                  <a:pt x="4719291" y="4146163"/>
                  <a:pt x="4655063" y="4158869"/>
                </a:cubicBezTo>
                <a:cubicBezTo>
                  <a:pt x="4447578" y="4199146"/>
                  <a:pt x="4239457" y="4201688"/>
                  <a:pt x="4029811" y="4185424"/>
                </a:cubicBezTo>
                <a:cubicBezTo>
                  <a:pt x="3943792" y="4178690"/>
                  <a:pt x="3857774" y="4167509"/>
                  <a:pt x="3771375" y="4169669"/>
                </a:cubicBezTo>
                <a:cubicBezTo>
                  <a:pt x="3623225" y="4173608"/>
                  <a:pt x="3474948" y="4165603"/>
                  <a:pt x="3326672" y="4167636"/>
                </a:cubicBezTo>
                <a:cubicBezTo>
                  <a:pt x="3322669" y="4168208"/>
                  <a:pt x="3318578" y="4167674"/>
                  <a:pt x="3314855" y="4166111"/>
                </a:cubicBezTo>
                <a:cubicBezTo>
                  <a:pt x="3278008" y="4140827"/>
                  <a:pt x="3237604" y="4150610"/>
                  <a:pt x="3199487" y="4157217"/>
                </a:cubicBezTo>
                <a:cubicBezTo>
                  <a:pt x="3072810" y="4179198"/>
                  <a:pt x="2946260" y="4189998"/>
                  <a:pt x="2817550" y="4172972"/>
                </a:cubicBezTo>
                <a:cubicBezTo>
                  <a:pt x="2694647" y="4155146"/>
                  <a:pt x="2569990" y="4152923"/>
                  <a:pt x="2446541" y="4166365"/>
                </a:cubicBezTo>
                <a:cubicBezTo>
                  <a:pt x="2276791" y="4186186"/>
                  <a:pt x="2107677" y="4181993"/>
                  <a:pt x="1938308" y="4166365"/>
                </a:cubicBezTo>
                <a:cubicBezTo>
                  <a:pt x="1869570" y="4160013"/>
                  <a:pt x="1799815" y="4149213"/>
                  <a:pt x="1731712" y="4165095"/>
                </a:cubicBezTo>
                <a:cubicBezTo>
                  <a:pt x="1647854" y="4184535"/>
                  <a:pt x="1564250" y="4178182"/>
                  <a:pt x="1480137" y="4173862"/>
                </a:cubicBezTo>
                <a:cubicBezTo>
                  <a:pt x="1373663" y="4168271"/>
                  <a:pt x="1267442" y="4152135"/>
                  <a:pt x="1160586" y="4164841"/>
                </a:cubicBezTo>
                <a:cubicBezTo>
                  <a:pt x="1111161" y="4170685"/>
                  <a:pt x="1062116" y="4179961"/>
                  <a:pt x="1012055" y="4177547"/>
                </a:cubicBezTo>
                <a:cubicBezTo>
                  <a:pt x="873562" y="4171194"/>
                  <a:pt x="735196" y="4163697"/>
                  <a:pt x="596449" y="4164841"/>
                </a:cubicBezTo>
                <a:cubicBezTo>
                  <a:pt x="538383" y="4165222"/>
                  <a:pt x="480699" y="4167128"/>
                  <a:pt x="422887" y="4171321"/>
                </a:cubicBezTo>
                <a:cubicBezTo>
                  <a:pt x="315015" y="4179198"/>
                  <a:pt x="207524" y="4168525"/>
                  <a:pt x="100033" y="4164714"/>
                </a:cubicBezTo>
                <a:lnTo>
                  <a:pt x="0" y="4169195"/>
                </a:lnTo>
                <a:close/>
              </a:path>
            </a:pathLst>
          </a:custGeom>
        </p:spPr>
      </p:pic>
    </p:spTree>
    <p:extLst>
      <p:ext uri="{BB962C8B-B14F-4D97-AF65-F5344CB8AC3E}">
        <p14:creationId xmlns:p14="http://schemas.microsoft.com/office/powerpoint/2010/main" val="21907516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CC72F-FCCB-420F-31F4-26CE58AC87B1}"/>
              </a:ext>
            </a:extLst>
          </p:cNvPr>
          <p:cNvSpPr>
            <a:spLocks noGrp="1"/>
          </p:cNvSpPr>
          <p:nvPr>
            <p:ph type="title"/>
          </p:nvPr>
        </p:nvSpPr>
        <p:spPr/>
        <p:txBody>
          <a:bodyPr/>
          <a:lstStyle/>
          <a:p>
            <a:r>
              <a:rPr lang="en-CA" dirty="0"/>
              <a:t>Hot Wallet</a:t>
            </a:r>
          </a:p>
        </p:txBody>
      </p:sp>
      <p:sp>
        <p:nvSpPr>
          <p:cNvPr id="3" name="Content Placeholder 2">
            <a:extLst>
              <a:ext uri="{FF2B5EF4-FFF2-40B4-BE49-F238E27FC236}">
                <a16:creationId xmlns:a16="http://schemas.microsoft.com/office/drawing/2014/main" id="{6D4EEF05-69C2-320B-8756-70DBC2C5E62A}"/>
              </a:ext>
            </a:extLst>
          </p:cNvPr>
          <p:cNvSpPr>
            <a:spLocks noGrp="1"/>
          </p:cNvSpPr>
          <p:nvPr>
            <p:ph sz="half" idx="1"/>
          </p:nvPr>
        </p:nvSpPr>
        <p:spPr/>
        <p:txBody>
          <a:bodyPr/>
          <a:lstStyle/>
          <a:p>
            <a:r>
              <a:rPr lang="en-CA" b="1" dirty="0"/>
              <a:t>Beginner:</a:t>
            </a:r>
            <a:r>
              <a:rPr lang="en-CA" dirty="0"/>
              <a:t/>
            </a:r>
            <a:r>
              <a:rPr lang="en-US" dirty="0"/>
              <a:t>A hot wallet is connected to the internet for quick access to crypto.</a:t>
            </a:r>
            <a:br>
              <a:rPr lang="en-US" dirty="0"/>
            </a:br>
            <a:r>
              <a:rPr lang="en-US" dirty="0"/>
              <a:t>It’s convenient but more vulnerable to hacks.</a:t>
            </a:r>
            <a:br>
              <a:rPr lang="en-US" dirty="0"/>
            </a:br>
            <a:r>
              <a:rPr lang="en-US" dirty="0"/>
              <a:t>Example: MetaMask or Trust Wallet.</a:t>
            </a:r>
            <a:endParaRPr lang="en-CA" dirty="0"/>
          </a:p>
        </p:txBody>
      </p:sp>
      <p:sp>
        <p:nvSpPr>
          <p:cNvPr id="4" name="Content Placeholder 3">
            <a:extLst>
              <a:ext uri="{FF2B5EF4-FFF2-40B4-BE49-F238E27FC236}">
                <a16:creationId xmlns:a16="http://schemas.microsoft.com/office/drawing/2014/main" id="{7C9FA313-AEF6-064F-07DD-60A8DBA09374}"/>
              </a:ext>
            </a:extLst>
          </p:cNvPr>
          <p:cNvSpPr>
            <a:spLocks noGrp="1"/>
          </p:cNvSpPr>
          <p:nvPr>
            <p:ph sz="half" idx="2"/>
          </p:nvPr>
        </p:nvSpPr>
        <p:spPr/>
        <p:txBody>
          <a:bodyPr/>
          <a:lstStyle/>
          <a:p>
            <a:endParaRPr lang="en-CA"/>
          </a:p>
        </p:txBody>
      </p:sp>
      <p:pic>
        <p:nvPicPr>
          <p:cNvPr id="5" name="Picture 4" descr="A diagram of a wallet and a globe&#10;&#10;AI-generated content may be incorrect.">
            <a:extLst>
              <a:ext uri="{FF2B5EF4-FFF2-40B4-BE49-F238E27FC236}">
                <a16:creationId xmlns:a16="http://schemas.microsoft.com/office/drawing/2014/main" id="{D4F428A8-BB4C-B3C6-D578-001950F7CA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0" y="2426556"/>
            <a:ext cx="5086678" cy="2848539"/>
          </a:xfrm>
          <a:prstGeom prst="rect">
            <a:avLst/>
          </a:prstGeom>
        </p:spPr>
      </p:pic>
    </p:spTree>
    <p:extLst>
      <p:ext uri="{BB962C8B-B14F-4D97-AF65-F5344CB8AC3E}">
        <p14:creationId xmlns:p14="http://schemas.microsoft.com/office/powerpoint/2010/main" val="1382828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7F259-A368-5A8D-5B59-E5E784738B39}"/>
              </a:ext>
            </a:extLst>
          </p:cNvPr>
          <p:cNvSpPr>
            <a:spLocks noGrp="1"/>
          </p:cNvSpPr>
          <p:nvPr>
            <p:ph type="title"/>
          </p:nvPr>
        </p:nvSpPr>
        <p:spPr>
          <a:xfrm>
            <a:off x="838200" y="365125"/>
            <a:ext cx="10515600" cy="1325563"/>
          </a:xfrm>
        </p:spPr>
        <p:txBody>
          <a:bodyPr/>
          <a:lstStyle/>
          <a:p>
            <a:r>
              <a:rPr lang="en-CA" b="1" dirty="0"/>
              <a:t>ASIC (Application-Specific Integrated Circuit)</a:t>
            </a:r>
          </a:p>
        </p:txBody>
      </p:sp>
      <p:sp>
        <p:nvSpPr>
          <p:cNvPr id="3" name="Content Placeholder 2">
            <a:extLst>
              <a:ext uri="{FF2B5EF4-FFF2-40B4-BE49-F238E27FC236}">
                <a16:creationId xmlns:a16="http://schemas.microsoft.com/office/drawing/2014/main" id="{8A05BE14-E2E1-7CFC-5E0B-DC619D995052}"/>
              </a:ext>
            </a:extLst>
          </p:cNvPr>
          <p:cNvSpPr>
            <a:spLocks noGrp="1"/>
          </p:cNvSpPr>
          <p:nvPr>
            <p:ph sz="half" idx="1"/>
          </p:nvPr>
        </p:nvSpPr>
        <p:spPr>
          <a:xfrm>
            <a:off x="838200" y="1825625"/>
            <a:ext cx="4719320" cy="2299335"/>
          </a:xfrm>
        </p:spPr>
        <p:txBody>
          <a:bodyPr>
            <a:normAutofit fontScale="77500" lnSpcReduction="20000"/>
          </a:bodyPr>
          <a:lstStyle/>
          <a:p>
            <a:r>
              <a:rPr lang="en-CA" b="1" dirty="0"/>
              <a:t>Beginner:</a:t>
            </a:r>
            <a:r>
              <a:rPr lang="en-CA" dirty="0"/>
              <a:t/>
            </a:r>
            <a:r>
              <a:rPr lang="en-US" dirty="0"/>
              <a:t>A hardware chip designed to perform a specific task extremely efficiently.</a:t>
            </a:r>
            <a:br>
              <a:rPr lang="en-US" dirty="0"/>
            </a:br>
            <a:r>
              <a:rPr lang="en-US" dirty="0"/>
              <a:t>In blockchain, ASICs are commonly used for mining cryptocurrency.</a:t>
            </a:r>
            <a:br>
              <a:rPr lang="en-US" dirty="0"/>
            </a:br>
            <a:r>
              <a:rPr lang="en-US" dirty="0"/>
              <a:t>They are faster and use less energy compared to general-purpose CPUs or GPUs.</a:t>
            </a:r>
            <a:endParaRPr lang="en-CA" dirty="0"/>
          </a:p>
        </p:txBody>
      </p:sp>
      <p:sp>
        <p:nvSpPr>
          <p:cNvPr id="4" name="Content Placeholder 3">
            <a:extLst>
              <a:ext uri="{FF2B5EF4-FFF2-40B4-BE49-F238E27FC236}">
                <a16:creationId xmlns:a16="http://schemas.microsoft.com/office/drawing/2014/main" id="{235D44EF-D43F-B8CF-60A0-FC291E7D91A5}"/>
              </a:ext>
            </a:extLst>
          </p:cNvPr>
          <p:cNvSpPr>
            <a:spLocks noGrp="1"/>
          </p:cNvSpPr>
          <p:nvPr>
            <p:ph sz="half" idx="2"/>
          </p:nvPr>
        </p:nvSpPr>
        <p:spPr/>
        <p:txBody>
          <a:bodyPr>
            <a:normAutofit fontScale="77500" lnSpcReduction="20000"/>
          </a:bodyPr>
          <a:lstStyle/>
          <a:p>
            <a:r>
              <a:rPr lang="en-US" b="1" dirty="0"/>
              <a:t>Intermediate:</a:t>
            </a:r>
            <a:r>
              <a:rPr lang="en-US" dirty="0"/>
              <a:t> An ASIC is specialized hardware built to perform a single computational task with maximum efficiency.</a:t>
            </a:r>
            <a:br>
              <a:rPr lang="en-US" dirty="0"/>
            </a:br>
            <a:r>
              <a:rPr lang="en-US" dirty="0"/>
              <a:t>In blockchain, ASICs are mainly used for Proof-of-Work mining to solve cryptographic puzzles.</a:t>
            </a:r>
            <a:br>
              <a:rPr lang="en-US" dirty="0"/>
            </a:br>
            <a:r>
              <a:rPr lang="en-US" dirty="0"/>
              <a:t>They offer much higher hash rates and energy efficiency compared to CPUs and GPUs.</a:t>
            </a:r>
            <a:br>
              <a:rPr lang="en-US" dirty="0"/>
            </a:br>
            <a:r>
              <a:rPr lang="en-US" dirty="0"/>
              <a:t>However, ASIC dominance can lead to centralization risks in mining networks.</a:t>
            </a:r>
            <a:endParaRPr lang="en-CA" dirty="0"/>
          </a:p>
        </p:txBody>
      </p:sp>
      <p:sp>
        <p:nvSpPr>
          <p:cNvPr id="5" name="TextBox 4">
            <a:extLst>
              <a:ext uri="{FF2B5EF4-FFF2-40B4-BE49-F238E27FC236}">
                <a16:creationId xmlns:a16="http://schemas.microsoft.com/office/drawing/2014/main" id="{D02C8F43-99DA-C521-A0C1-A87CBFB3F81C}"/>
              </a:ext>
            </a:extLst>
          </p:cNvPr>
          <p:cNvSpPr txBox="1"/>
          <p:nvPr/>
        </p:nvSpPr>
        <p:spPr>
          <a:xfrm>
            <a:off x="0" y="6488668"/>
            <a:ext cx="6585457" cy="369332"/>
          </a:xfrm>
          <a:prstGeom prst="rect">
            <a:avLst/>
          </a:prstGeom>
          <a:noFill/>
        </p:spPr>
        <p:txBody>
          <a:bodyPr wrap="none" rtlCol="0">
            <a:spAutoFit/>
          </a:bodyPr>
          <a:lstStyle/>
          <a:p>
            <a:r>
              <a:rPr lang="en-CA" dirty="0"/>
              <a:t>Video URL:    https://www.youtube.com/watch?v=GL3XNvzHKPM</a:t>
            </a:r>
          </a:p>
        </p:txBody>
      </p:sp>
      <p:pic>
        <p:nvPicPr>
          <p:cNvPr id="7" name="Picture 6" descr="A diagram of a design flow&#10;&#10;AI-generated content may be incorrect.">
            <a:extLst>
              <a:ext uri="{FF2B5EF4-FFF2-40B4-BE49-F238E27FC236}">
                <a16:creationId xmlns:a16="http://schemas.microsoft.com/office/drawing/2014/main" id="{B9DB269C-480E-4928-DA74-14DB8F8713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467" y="3838312"/>
            <a:ext cx="4258573" cy="2533850"/>
          </a:xfrm>
          <a:prstGeom prst="rect">
            <a:avLst/>
          </a:prstGeom>
        </p:spPr>
      </p:pic>
    </p:spTree>
    <p:extLst>
      <p:ext uri="{BB962C8B-B14F-4D97-AF65-F5344CB8AC3E}">
        <p14:creationId xmlns:p14="http://schemas.microsoft.com/office/powerpoint/2010/main" val="20385550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A0927-E6FD-7B3A-D678-B9C93634B3D2}"/>
              </a:ext>
            </a:extLst>
          </p:cNvPr>
          <p:cNvSpPr>
            <a:spLocks noGrp="1"/>
          </p:cNvSpPr>
          <p:nvPr>
            <p:ph type="title"/>
          </p:nvPr>
        </p:nvSpPr>
        <p:spPr/>
        <p:txBody>
          <a:bodyPr/>
          <a:lstStyle/>
          <a:p>
            <a:r>
              <a:rPr lang="en-CA" dirty="0"/>
              <a:t>Hardware Wallet</a:t>
            </a:r>
          </a:p>
        </p:txBody>
      </p:sp>
      <p:sp>
        <p:nvSpPr>
          <p:cNvPr id="3" name="Content Placeholder 2">
            <a:extLst>
              <a:ext uri="{FF2B5EF4-FFF2-40B4-BE49-F238E27FC236}">
                <a16:creationId xmlns:a16="http://schemas.microsoft.com/office/drawing/2014/main" id="{750B6591-FF1D-717E-ACD2-FE487C57DAB7}"/>
              </a:ext>
            </a:extLst>
          </p:cNvPr>
          <p:cNvSpPr>
            <a:spLocks noGrp="1"/>
          </p:cNvSpPr>
          <p:nvPr>
            <p:ph sz="half" idx="1"/>
          </p:nvPr>
        </p:nvSpPr>
        <p:spPr/>
        <p:txBody>
          <a:bodyPr/>
          <a:lstStyle/>
          <a:p>
            <a:r>
              <a:rPr lang="en-CA" b="1" dirty="0"/>
              <a:t>Beginner:</a:t>
            </a:r>
            <a:r>
              <a:rPr lang="en-CA" dirty="0"/>
              <a:t/>
            </a:r>
            <a:r>
              <a:rPr lang="en-US" dirty="0"/>
              <a:t>A hardware wallet stores crypto keys offline for better security.</a:t>
            </a:r>
            <a:br>
              <a:rPr lang="en-US" dirty="0"/>
            </a:br>
            <a:r>
              <a:rPr lang="en-US" dirty="0"/>
              <a:t>It connects to your device only when needed.</a:t>
            </a:r>
            <a:br>
              <a:rPr lang="en-US" dirty="0"/>
            </a:br>
            <a:r>
              <a:rPr lang="en-US" dirty="0"/>
              <a:t>Example: Ledger Nano S or </a:t>
            </a:r>
            <a:r>
              <a:rPr lang="en-US" dirty="0" err="1"/>
              <a:t>Trezor</a:t>
            </a:r>
            <a:r>
              <a:rPr lang="en-US" dirty="0"/>
              <a:t>.</a:t>
            </a:r>
            <a:endParaRPr lang="en-CA" dirty="0"/>
          </a:p>
        </p:txBody>
      </p:sp>
      <p:sp>
        <p:nvSpPr>
          <p:cNvPr id="4" name="Content Placeholder 3">
            <a:extLst>
              <a:ext uri="{FF2B5EF4-FFF2-40B4-BE49-F238E27FC236}">
                <a16:creationId xmlns:a16="http://schemas.microsoft.com/office/drawing/2014/main" id="{854DF15D-FB3E-81A7-AA5E-30CB6FCB303E}"/>
              </a:ext>
            </a:extLst>
          </p:cNvPr>
          <p:cNvSpPr>
            <a:spLocks noGrp="1"/>
          </p:cNvSpPr>
          <p:nvPr>
            <p:ph sz="half" idx="2"/>
          </p:nvPr>
        </p:nvSpPr>
        <p:spPr/>
        <p:txBody>
          <a:bodyPr/>
          <a:lstStyle/>
          <a:p>
            <a:r>
              <a:rPr lang="en-US" b="1" dirty="0"/>
              <a:t>Intermediate:</a:t>
            </a:r>
            <a:br>
              <a:rPr lang="en-US" dirty="0"/>
            </a:br>
            <a:r>
              <a:rPr lang="en-US" dirty="0"/>
              <a:t>A hardware wallet is an offline device storing private keys securely. It protects against malware and phishing attacks. Popular examples: Ledger and </a:t>
            </a:r>
            <a:r>
              <a:rPr lang="en-US" dirty="0" err="1"/>
              <a:t>Trezor</a:t>
            </a:r>
            <a:r>
              <a:rPr lang="en-US" dirty="0"/>
              <a:t>.</a:t>
            </a:r>
            <a:endParaRPr lang="en-CA" dirty="0"/>
          </a:p>
        </p:txBody>
      </p:sp>
      <p:pic>
        <p:nvPicPr>
          <p:cNvPr id="5" name="Picture 4" descr="A diagram of different types of electronic devices&#10;&#10;AI-generated content may be incorrect.">
            <a:extLst>
              <a:ext uri="{FF2B5EF4-FFF2-40B4-BE49-F238E27FC236}">
                <a16:creationId xmlns:a16="http://schemas.microsoft.com/office/drawing/2014/main" id="{C0F7F383-7756-FB9B-F135-788E928DB2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6479" y="4202568"/>
            <a:ext cx="4124961" cy="2423415"/>
          </a:xfrm>
          <a:prstGeom prst="rect">
            <a:avLst/>
          </a:prstGeom>
        </p:spPr>
      </p:pic>
    </p:spTree>
    <p:extLst>
      <p:ext uri="{BB962C8B-B14F-4D97-AF65-F5344CB8AC3E}">
        <p14:creationId xmlns:p14="http://schemas.microsoft.com/office/powerpoint/2010/main" val="11135945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D3C5F-221A-7DDE-822A-8A846C786F9E}"/>
              </a:ext>
            </a:extLst>
          </p:cNvPr>
          <p:cNvSpPr>
            <a:spLocks noGrp="1"/>
          </p:cNvSpPr>
          <p:nvPr>
            <p:ph type="title"/>
          </p:nvPr>
        </p:nvSpPr>
        <p:spPr/>
        <p:txBody>
          <a:bodyPr/>
          <a:lstStyle/>
          <a:p>
            <a:r>
              <a:rPr lang="en-CA" dirty="0"/>
              <a:t>ICO (Initial Coin Offering)</a:t>
            </a:r>
          </a:p>
        </p:txBody>
      </p:sp>
      <p:sp>
        <p:nvSpPr>
          <p:cNvPr id="3" name="Content Placeholder 2">
            <a:extLst>
              <a:ext uri="{FF2B5EF4-FFF2-40B4-BE49-F238E27FC236}">
                <a16:creationId xmlns:a16="http://schemas.microsoft.com/office/drawing/2014/main" id="{06781307-5001-0613-6C92-2D9733727830}"/>
              </a:ext>
            </a:extLst>
          </p:cNvPr>
          <p:cNvSpPr>
            <a:spLocks noGrp="1"/>
          </p:cNvSpPr>
          <p:nvPr>
            <p:ph sz="half" idx="1"/>
          </p:nvPr>
        </p:nvSpPr>
        <p:spPr>
          <a:xfrm>
            <a:off x="838200" y="1825625"/>
            <a:ext cx="3073400" cy="3366135"/>
          </a:xfrm>
        </p:spPr>
        <p:txBody>
          <a:bodyPr>
            <a:normAutofit fontScale="85000" lnSpcReduction="10000"/>
          </a:bodyPr>
          <a:lstStyle/>
          <a:p>
            <a:r>
              <a:rPr lang="en-CA" b="1" dirty="0"/>
              <a:t>Beginner:</a:t>
            </a:r>
            <a:r>
              <a:rPr lang="en-CA" dirty="0"/>
              <a:t/>
            </a:r>
            <a:r>
              <a:rPr lang="en-US" dirty="0"/>
              <a:t>An ICO is a fundraising method where tokens are sold to investors.</a:t>
            </a:r>
            <a:br>
              <a:rPr lang="en-US" dirty="0"/>
            </a:br>
            <a:r>
              <a:rPr lang="en-US" dirty="0"/>
              <a:t>It helps blockchain projects raise money quickly.</a:t>
            </a:r>
            <a:br>
              <a:rPr lang="en-US" dirty="0"/>
            </a:br>
            <a:r>
              <a:rPr lang="en-US" dirty="0"/>
              <a:t>Example: Ethereum’s 2014 ICO.</a:t>
            </a:r>
            <a:endParaRPr lang="en-CA" dirty="0"/>
          </a:p>
        </p:txBody>
      </p:sp>
      <p:pic>
        <p:nvPicPr>
          <p:cNvPr id="5" name="Picture 4" descr="A diagram of a blockchain technology&#10;&#10;AI-generated content may be incorrect.">
            <a:extLst>
              <a:ext uri="{FF2B5EF4-FFF2-40B4-BE49-F238E27FC236}">
                <a16:creationId xmlns:a16="http://schemas.microsoft.com/office/drawing/2014/main" id="{B0FCD0DE-8322-0176-658D-0A2BEA7775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5920" y="1690688"/>
            <a:ext cx="7555412" cy="4304828"/>
          </a:xfrm>
          <a:prstGeom prst="rect">
            <a:avLst/>
          </a:prstGeom>
        </p:spPr>
      </p:pic>
    </p:spTree>
    <p:extLst>
      <p:ext uri="{BB962C8B-B14F-4D97-AF65-F5344CB8AC3E}">
        <p14:creationId xmlns:p14="http://schemas.microsoft.com/office/powerpoint/2010/main" val="17417234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CA60-F5F0-C3D8-8CF9-7BC8FB396A98}"/>
              </a:ext>
            </a:extLst>
          </p:cNvPr>
          <p:cNvSpPr>
            <a:spLocks noGrp="1"/>
          </p:cNvSpPr>
          <p:nvPr>
            <p:ph type="title"/>
          </p:nvPr>
        </p:nvSpPr>
        <p:spPr/>
        <p:txBody>
          <a:bodyPr/>
          <a:lstStyle/>
          <a:p>
            <a:r>
              <a:rPr lang="en-CA" dirty="0"/>
              <a:t>Immutable</a:t>
            </a:r>
          </a:p>
        </p:txBody>
      </p:sp>
      <p:sp>
        <p:nvSpPr>
          <p:cNvPr id="3" name="Content Placeholder 2">
            <a:extLst>
              <a:ext uri="{FF2B5EF4-FFF2-40B4-BE49-F238E27FC236}">
                <a16:creationId xmlns:a16="http://schemas.microsoft.com/office/drawing/2014/main" id="{309E987D-D876-7081-015D-ABCD42D078C4}"/>
              </a:ext>
            </a:extLst>
          </p:cNvPr>
          <p:cNvSpPr>
            <a:spLocks noGrp="1"/>
          </p:cNvSpPr>
          <p:nvPr>
            <p:ph sz="half" idx="1"/>
          </p:nvPr>
        </p:nvSpPr>
        <p:spPr/>
        <p:txBody>
          <a:bodyPr/>
          <a:lstStyle/>
          <a:p>
            <a:r>
              <a:rPr lang="en-CA" b="1" dirty="0"/>
              <a:t>Beginner:</a:t>
            </a:r>
            <a:r>
              <a:rPr lang="en-CA" dirty="0"/>
              <a:t/>
            </a:r>
            <a:r>
              <a:rPr lang="en-US" dirty="0"/>
              <a:t>Immutable means data can’t be changed once it’s on the blockchain.</a:t>
            </a:r>
            <a:br>
              <a:rPr lang="en-US" dirty="0"/>
            </a:br>
            <a:r>
              <a:rPr lang="en-US" dirty="0"/>
              <a:t>This ensures trust and transparency.</a:t>
            </a:r>
            <a:br>
              <a:rPr lang="en-US" dirty="0"/>
            </a:br>
            <a:r>
              <a:rPr lang="en-US" dirty="0"/>
              <a:t>Example: A recorded Bitcoin transaction stays forever.</a:t>
            </a:r>
            <a:endParaRPr lang="en-CA" dirty="0"/>
          </a:p>
        </p:txBody>
      </p:sp>
      <p:pic>
        <p:nvPicPr>
          <p:cNvPr id="5" name="Picture 4" descr="A diagram of a blockchain technology&#10;&#10;AI-generated content may be incorrect.">
            <a:extLst>
              <a:ext uri="{FF2B5EF4-FFF2-40B4-BE49-F238E27FC236}">
                <a16:creationId xmlns:a16="http://schemas.microsoft.com/office/drawing/2014/main" id="{E66AF5D5-8515-569A-D96F-400D8F2E14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9599" y="2941901"/>
            <a:ext cx="6414203" cy="2084614"/>
          </a:xfrm>
          <a:prstGeom prst="rect">
            <a:avLst/>
          </a:prstGeom>
        </p:spPr>
      </p:pic>
    </p:spTree>
    <p:extLst>
      <p:ext uri="{BB962C8B-B14F-4D97-AF65-F5344CB8AC3E}">
        <p14:creationId xmlns:p14="http://schemas.microsoft.com/office/powerpoint/2010/main" val="36372173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7DD4B-F336-731F-9C8C-BD12BC6B3C22}"/>
              </a:ext>
            </a:extLst>
          </p:cNvPr>
          <p:cNvSpPr>
            <a:spLocks noGrp="1"/>
          </p:cNvSpPr>
          <p:nvPr>
            <p:ph type="title"/>
          </p:nvPr>
        </p:nvSpPr>
        <p:spPr/>
        <p:txBody>
          <a:bodyPr/>
          <a:lstStyle/>
          <a:p>
            <a:r>
              <a:rPr lang="en-CA" dirty="0"/>
              <a:t>Interoperability</a:t>
            </a:r>
          </a:p>
        </p:txBody>
      </p:sp>
      <p:sp>
        <p:nvSpPr>
          <p:cNvPr id="3" name="Content Placeholder 2">
            <a:extLst>
              <a:ext uri="{FF2B5EF4-FFF2-40B4-BE49-F238E27FC236}">
                <a16:creationId xmlns:a16="http://schemas.microsoft.com/office/drawing/2014/main" id="{1F2B3299-5966-0823-8412-06707D628D12}"/>
              </a:ext>
            </a:extLst>
          </p:cNvPr>
          <p:cNvSpPr>
            <a:spLocks noGrp="1"/>
          </p:cNvSpPr>
          <p:nvPr>
            <p:ph sz="half" idx="1"/>
          </p:nvPr>
        </p:nvSpPr>
        <p:spPr>
          <a:xfrm>
            <a:off x="838200" y="1825625"/>
            <a:ext cx="5334000" cy="1984375"/>
          </a:xfrm>
        </p:spPr>
        <p:txBody>
          <a:bodyPr>
            <a:normAutofit fontScale="85000" lnSpcReduction="20000"/>
          </a:bodyPr>
          <a:lstStyle/>
          <a:p>
            <a:r>
              <a:rPr lang="en-CA" b="1" dirty="0"/>
              <a:t>Beginner:</a:t>
            </a:r>
            <a:r>
              <a:rPr lang="en-CA" dirty="0"/>
              <a:t/>
            </a:r>
            <a:r>
              <a:rPr lang="en-US" dirty="0"/>
              <a:t>Interoperability is when different blockchains can talk to each other.</a:t>
            </a:r>
            <a:br>
              <a:rPr lang="en-US" dirty="0"/>
            </a:br>
            <a:r>
              <a:rPr lang="en-US" dirty="0"/>
              <a:t>It allows asset and data transfer between networks.</a:t>
            </a:r>
            <a:br>
              <a:rPr lang="en-US" dirty="0"/>
            </a:br>
            <a:r>
              <a:rPr lang="en-US" dirty="0"/>
              <a:t>Example: Polkadot enables cross-chain communication.</a:t>
            </a:r>
            <a:endParaRPr lang="en-CA" dirty="0"/>
          </a:p>
        </p:txBody>
      </p:sp>
      <p:sp>
        <p:nvSpPr>
          <p:cNvPr id="4" name="Content Placeholder 3">
            <a:extLst>
              <a:ext uri="{FF2B5EF4-FFF2-40B4-BE49-F238E27FC236}">
                <a16:creationId xmlns:a16="http://schemas.microsoft.com/office/drawing/2014/main" id="{71ADEADD-F198-6E9B-337F-B59BA99DF13D}"/>
              </a:ext>
            </a:extLst>
          </p:cNvPr>
          <p:cNvSpPr>
            <a:spLocks noGrp="1"/>
          </p:cNvSpPr>
          <p:nvPr>
            <p:ph sz="half" idx="2"/>
          </p:nvPr>
        </p:nvSpPr>
        <p:spPr/>
        <p:txBody>
          <a:bodyPr>
            <a:normAutofit fontScale="85000" lnSpcReduction="20000"/>
          </a:bodyPr>
          <a:lstStyle/>
          <a:p>
            <a:r>
              <a:rPr lang="en-US" b="1" dirty="0"/>
              <a:t>Intermediate:</a:t>
            </a:r>
            <a:br>
              <a:rPr lang="en-US" dirty="0"/>
            </a:br>
            <a:r>
              <a:rPr lang="en-US" dirty="0"/>
              <a:t>Interoperability is the ability of different blockchains to communicate. It enables cross-chain swaps, shared data, and unified ecosystems. Projects like Polkadot and Cosmos lead this innovation.</a:t>
            </a:r>
            <a:endParaRPr lang="en-CA" dirty="0"/>
          </a:p>
        </p:txBody>
      </p:sp>
      <p:pic>
        <p:nvPicPr>
          <p:cNvPr id="5" name="Picture 4" descr="A diagram of blockchain&#10;&#10;AI-generated content may be incorrect.">
            <a:extLst>
              <a:ext uri="{FF2B5EF4-FFF2-40B4-BE49-F238E27FC236}">
                <a16:creationId xmlns:a16="http://schemas.microsoft.com/office/drawing/2014/main" id="{6412E916-3763-944F-40D9-4A2571D366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8720" y="3810000"/>
            <a:ext cx="4684776" cy="2785107"/>
          </a:xfrm>
          <a:prstGeom prst="rect">
            <a:avLst/>
          </a:prstGeom>
        </p:spPr>
      </p:pic>
    </p:spTree>
    <p:extLst>
      <p:ext uri="{BB962C8B-B14F-4D97-AF65-F5344CB8AC3E}">
        <p14:creationId xmlns:p14="http://schemas.microsoft.com/office/powerpoint/2010/main" val="32035835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98D17-BA91-93D9-5BE2-768309A0DD88}"/>
              </a:ext>
            </a:extLst>
          </p:cNvPr>
          <p:cNvSpPr>
            <a:spLocks noGrp="1"/>
          </p:cNvSpPr>
          <p:nvPr>
            <p:ph type="title"/>
          </p:nvPr>
        </p:nvSpPr>
        <p:spPr/>
        <p:txBody>
          <a:bodyPr/>
          <a:lstStyle/>
          <a:p>
            <a:r>
              <a:rPr lang="en-CA" dirty="0" err="1"/>
              <a:t>Interledger</a:t>
            </a:r>
            <a:r>
              <a:rPr lang="en-CA" dirty="0"/>
              <a:t> Protocol (ILP)</a:t>
            </a:r>
          </a:p>
        </p:txBody>
      </p:sp>
      <p:sp>
        <p:nvSpPr>
          <p:cNvPr id="3" name="Content Placeholder 2">
            <a:extLst>
              <a:ext uri="{FF2B5EF4-FFF2-40B4-BE49-F238E27FC236}">
                <a16:creationId xmlns:a16="http://schemas.microsoft.com/office/drawing/2014/main" id="{415A0773-3F86-DDEC-FEC4-21364A3227B5}"/>
              </a:ext>
            </a:extLst>
          </p:cNvPr>
          <p:cNvSpPr>
            <a:spLocks noGrp="1"/>
          </p:cNvSpPr>
          <p:nvPr>
            <p:ph sz="half" idx="1"/>
          </p:nvPr>
        </p:nvSpPr>
        <p:spPr>
          <a:xfrm>
            <a:off x="838200" y="1825625"/>
            <a:ext cx="5334000" cy="2146935"/>
          </a:xfrm>
        </p:spPr>
        <p:txBody>
          <a:bodyPr>
            <a:normAutofit fontScale="92500" lnSpcReduction="10000"/>
          </a:bodyPr>
          <a:lstStyle/>
          <a:p>
            <a:r>
              <a:rPr lang="en-CA" b="1" dirty="0"/>
              <a:t>Beginner:</a:t>
            </a:r>
            <a:r>
              <a:rPr lang="en-CA" dirty="0"/>
              <a:t/>
            </a:r>
            <a:r>
              <a:rPr lang="en-US" dirty="0"/>
              <a:t>ILP moves payments across different ledgers and networks.</a:t>
            </a:r>
            <a:br>
              <a:rPr lang="en-US" dirty="0"/>
            </a:br>
            <a:r>
              <a:rPr lang="en-US" dirty="0"/>
              <a:t>It works like an internet for money.</a:t>
            </a:r>
            <a:br>
              <a:rPr lang="en-US" dirty="0"/>
            </a:br>
            <a:r>
              <a:rPr lang="en-US" dirty="0"/>
              <a:t>Example: Sending money from a bank to a blockchain wallet.</a:t>
            </a:r>
            <a:endParaRPr lang="en-CA" dirty="0"/>
          </a:p>
        </p:txBody>
      </p:sp>
      <p:sp>
        <p:nvSpPr>
          <p:cNvPr id="4" name="Content Placeholder 3">
            <a:extLst>
              <a:ext uri="{FF2B5EF4-FFF2-40B4-BE49-F238E27FC236}">
                <a16:creationId xmlns:a16="http://schemas.microsoft.com/office/drawing/2014/main" id="{566AC002-D210-E185-6C83-56675FC7C5E0}"/>
              </a:ext>
            </a:extLst>
          </p:cNvPr>
          <p:cNvSpPr>
            <a:spLocks noGrp="1"/>
          </p:cNvSpPr>
          <p:nvPr>
            <p:ph sz="half" idx="2"/>
          </p:nvPr>
        </p:nvSpPr>
        <p:spPr/>
        <p:txBody>
          <a:bodyPr>
            <a:normAutofit fontScale="92500" lnSpcReduction="10000"/>
          </a:bodyPr>
          <a:lstStyle/>
          <a:p>
            <a:r>
              <a:rPr lang="en-US" b="1" dirty="0"/>
              <a:t>Intermediate:</a:t>
            </a:r>
            <a:br>
              <a:rPr lang="en-US" dirty="0"/>
            </a:br>
            <a:r>
              <a:rPr lang="en-US" dirty="0"/>
              <a:t>ILP is a protocol for transferring value between different blockchains and payment systems. It was developed by Ripple to support global interoperability. It ensures fast, cheap, and universal payments.</a:t>
            </a:r>
          </a:p>
          <a:p>
            <a:endParaRPr lang="en-CA" dirty="0"/>
          </a:p>
        </p:txBody>
      </p:sp>
      <p:pic>
        <p:nvPicPr>
          <p:cNvPr id="5" name="Picture 4" descr="A diagram of a computer component&#10;&#10;AI-generated content may be incorrect.">
            <a:extLst>
              <a:ext uri="{FF2B5EF4-FFF2-40B4-BE49-F238E27FC236}">
                <a16:creationId xmlns:a16="http://schemas.microsoft.com/office/drawing/2014/main" id="{6F96165D-5014-71A3-F876-78E716DEAD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3745772"/>
            <a:ext cx="5647579" cy="2837908"/>
          </a:xfrm>
          <a:prstGeom prst="rect">
            <a:avLst/>
          </a:prstGeom>
        </p:spPr>
      </p:pic>
    </p:spTree>
    <p:extLst>
      <p:ext uri="{BB962C8B-B14F-4D97-AF65-F5344CB8AC3E}">
        <p14:creationId xmlns:p14="http://schemas.microsoft.com/office/powerpoint/2010/main" val="1378533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9B32B-750F-93B8-0F4A-BD3D541B57A9}"/>
              </a:ext>
            </a:extLst>
          </p:cNvPr>
          <p:cNvSpPr>
            <a:spLocks noGrp="1"/>
          </p:cNvSpPr>
          <p:nvPr>
            <p:ph type="title"/>
          </p:nvPr>
        </p:nvSpPr>
        <p:spPr/>
        <p:txBody>
          <a:bodyPr/>
          <a:lstStyle/>
          <a:p>
            <a:r>
              <a:rPr lang="en-CA" dirty="0"/>
              <a:t>Intrinsic Tokens</a:t>
            </a:r>
          </a:p>
        </p:txBody>
      </p:sp>
      <p:sp>
        <p:nvSpPr>
          <p:cNvPr id="3" name="Content Placeholder 2">
            <a:extLst>
              <a:ext uri="{FF2B5EF4-FFF2-40B4-BE49-F238E27FC236}">
                <a16:creationId xmlns:a16="http://schemas.microsoft.com/office/drawing/2014/main" id="{C2D86382-E9E0-DCDC-64EA-EF509F34252F}"/>
              </a:ext>
            </a:extLst>
          </p:cNvPr>
          <p:cNvSpPr>
            <a:spLocks noGrp="1"/>
          </p:cNvSpPr>
          <p:nvPr>
            <p:ph sz="half" idx="1"/>
          </p:nvPr>
        </p:nvSpPr>
        <p:spPr/>
        <p:txBody>
          <a:bodyPr/>
          <a:lstStyle/>
          <a:p>
            <a:r>
              <a:rPr lang="en-CA" b="1" dirty="0"/>
              <a:t>Beginner:</a:t>
            </a:r>
            <a:r>
              <a:rPr lang="en-CA" dirty="0"/>
              <a:t/>
            </a:r>
            <a:r>
              <a:rPr lang="en-US" dirty="0"/>
              <a:t>Intrinsic tokens are native to a blockchain.</a:t>
            </a:r>
            <a:br>
              <a:rPr lang="en-US" dirty="0"/>
            </a:br>
            <a:r>
              <a:rPr lang="en-US" dirty="0"/>
              <a:t>They’re essential for paying fees and securing the network.</a:t>
            </a:r>
            <a:br>
              <a:rPr lang="en-US" dirty="0"/>
            </a:br>
            <a:r>
              <a:rPr lang="en-US" dirty="0"/>
              <a:t>Example: ETH on Ethereum, BTC on Bitcoin.</a:t>
            </a:r>
            <a:endParaRPr lang="en-CA" dirty="0"/>
          </a:p>
        </p:txBody>
      </p:sp>
      <p:sp>
        <p:nvSpPr>
          <p:cNvPr id="4" name="Content Placeholder 3">
            <a:extLst>
              <a:ext uri="{FF2B5EF4-FFF2-40B4-BE49-F238E27FC236}">
                <a16:creationId xmlns:a16="http://schemas.microsoft.com/office/drawing/2014/main" id="{E8A4D5A5-A182-7BB6-B12C-44551F4696CF}"/>
              </a:ext>
            </a:extLst>
          </p:cNvPr>
          <p:cNvSpPr>
            <a:spLocks noGrp="1"/>
          </p:cNvSpPr>
          <p:nvPr>
            <p:ph sz="half" idx="2"/>
          </p:nvPr>
        </p:nvSpPr>
        <p:spPr/>
        <p:txBody>
          <a:bodyPr/>
          <a:lstStyle/>
          <a:p>
            <a:r>
              <a:rPr lang="en-CA" b="1" dirty="0"/>
              <a:t>Intermediate:</a:t>
            </a:r>
            <a:br>
              <a:rPr lang="en-CA" dirty="0"/>
            </a:br>
            <a:r>
              <a:rPr lang="en-CA" dirty="0"/>
              <a:t>Intrinsic tokens are native cryptocurrencies of a blockchain, like Bitcoin for Bitcoin or Ether for Ethereum. They pay transaction fees and incentivize validators/miners. Unlike utility tokens, they’re essential for blockchain operation.</a:t>
            </a:r>
          </a:p>
        </p:txBody>
      </p:sp>
      <p:pic>
        <p:nvPicPr>
          <p:cNvPr id="5" name="Picture 4">
            <a:extLst>
              <a:ext uri="{FF2B5EF4-FFF2-40B4-BE49-F238E27FC236}">
                <a16:creationId xmlns:a16="http://schemas.microsoft.com/office/drawing/2014/main" id="{98A7B5B9-C995-05C4-17AF-51A057D54A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4167931"/>
            <a:ext cx="4439920" cy="2519654"/>
          </a:xfrm>
          <a:prstGeom prst="rect">
            <a:avLst/>
          </a:prstGeom>
        </p:spPr>
      </p:pic>
    </p:spTree>
    <p:extLst>
      <p:ext uri="{BB962C8B-B14F-4D97-AF65-F5344CB8AC3E}">
        <p14:creationId xmlns:p14="http://schemas.microsoft.com/office/powerpoint/2010/main" val="28094438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9E7B3-9773-F775-28CC-6541F7D28389}"/>
              </a:ext>
            </a:extLst>
          </p:cNvPr>
          <p:cNvSpPr>
            <a:spLocks noGrp="1"/>
          </p:cNvSpPr>
          <p:nvPr>
            <p:ph type="title"/>
          </p:nvPr>
        </p:nvSpPr>
        <p:spPr/>
        <p:txBody>
          <a:bodyPr/>
          <a:lstStyle/>
          <a:p>
            <a:r>
              <a:rPr lang="en-CA" dirty="0"/>
              <a:t>KYC (Know Your Customer)</a:t>
            </a:r>
          </a:p>
        </p:txBody>
      </p:sp>
      <p:sp>
        <p:nvSpPr>
          <p:cNvPr id="3" name="Content Placeholder 2">
            <a:extLst>
              <a:ext uri="{FF2B5EF4-FFF2-40B4-BE49-F238E27FC236}">
                <a16:creationId xmlns:a16="http://schemas.microsoft.com/office/drawing/2014/main" id="{25BD1F4A-DF3B-5EBC-598D-A2FED7F2CC92}"/>
              </a:ext>
            </a:extLst>
          </p:cNvPr>
          <p:cNvSpPr>
            <a:spLocks noGrp="1"/>
          </p:cNvSpPr>
          <p:nvPr>
            <p:ph sz="half" idx="1"/>
          </p:nvPr>
        </p:nvSpPr>
        <p:spPr/>
        <p:txBody>
          <a:bodyPr/>
          <a:lstStyle/>
          <a:p>
            <a:r>
              <a:rPr lang="en-CA" b="1" dirty="0"/>
              <a:t>Beginner:</a:t>
            </a:r>
            <a:r>
              <a:rPr lang="en-CA" dirty="0"/>
              <a:t/>
            </a:r>
            <a:r>
              <a:rPr lang="en-US" dirty="0"/>
              <a:t>KYC is the process of verifying a user’s identity.</a:t>
            </a:r>
            <a:br>
              <a:rPr lang="en-US" dirty="0"/>
            </a:br>
            <a:r>
              <a:rPr lang="en-US" dirty="0"/>
              <a:t>It’s required for regulatory compliance in exchanges.</a:t>
            </a:r>
            <a:br>
              <a:rPr lang="en-US" dirty="0"/>
            </a:br>
            <a:r>
              <a:rPr lang="en-US" dirty="0"/>
              <a:t>Example: Uploading your ID to open a crypto account.</a:t>
            </a:r>
          </a:p>
          <a:p>
            <a:endParaRPr lang="en-CA" dirty="0"/>
          </a:p>
        </p:txBody>
      </p:sp>
      <p:sp>
        <p:nvSpPr>
          <p:cNvPr id="4" name="Content Placeholder 3">
            <a:extLst>
              <a:ext uri="{FF2B5EF4-FFF2-40B4-BE49-F238E27FC236}">
                <a16:creationId xmlns:a16="http://schemas.microsoft.com/office/drawing/2014/main" id="{0C72A892-CB48-B53C-31D9-644DED69D2B4}"/>
              </a:ext>
            </a:extLst>
          </p:cNvPr>
          <p:cNvSpPr>
            <a:spLocks noGrp="1"/>
          </p:cNvSpPr>
          <p:nvPr>
            <p:ph sz="half" idx="2"/>
          </p:nvPr>
        </p:nvSpPr>
        <p:spPr/>
        <p:txBody>
          <a:bodyPr/>
          <a:lstStyle/>
          <a:p>
            <a:r>
              <a:rPr lang="en-US" b="1" dirty="0"/>
              <a:t>Intermediate:</a:t>
            </a:r>
            <a:br>
              <a:rPr lang="en-US" dirty="0"/>
            </a:br>
            <a:r>
              <a:rPr lang="en-US" dirty="0"/>
              <a:t>KYC is a compliance process requiring identity verification before using crypto exchanges. It prevents fraud, money laundering, and ensures regulatory standards. Critics argue it reduces privacy.</a:t>
            </a:r>
            <a:br>
              <a:rPr lang="en-US" dirty="0"/>
            </a:br>
            <a:endParaRPr lang="en-CA" dirty="0"/>
          </a:p>
        </p:txBody>
      </p:sp>
      <p:pic>
        <p:nvPicPr>
          <p:cNvPr id="5" name="Picture 4">
            <a:extLst>
              <a:ext uri="{FF2B5EF4-FFF2-40B4-BE49-F238E27FC236}">
                <a16:creationId xmlns:a16="http://schemas.microsoft.com/office/drawing/2014/main" id="{4BA965AD-7FFA-8C61-0C17-FADAD93F7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196" y="4326093"/>
            <a:ext cx="5896004" cy="2166782"/>
          </a:xfrm>
          <a:prstGeom prst="rect">
            <a:avLst/>
          </a:prstGeom>
        </p:spPr>
      </p:pic>
    </p:spTree>
    <p:extLst>
      <p:ext uri="{BB962C8B-B14F-4D97-AF65-F5344CB8AC3E}">
        <p14:creationId xmlns:p14="http://schemas.microsoft.com/office/powerpoint/2010/main" val="34268870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BDD05-7125-6A12-4D66-BE931E9A6FF4}"/>
              </a:ext>
            </a:extLst>
          </p:cNvPr>
          <p:cNvSpPr>
            <a:spLocks noGrp="1"/>
          </p:cNvSpPr>
          <p:nvPr>
            <p:ph type="title"/>
          </p:nvPr>
        </p:nvSpPr>
        <p:spPr/>
        <p:txBody>
          <a:bodyPr/>
          <a:lstStyle/>
          <a:p>
            <a:r>
              <a:rPr lang="en-CA" dirty="0"/>
              <a:t>Keccak-256</a:t>
            </a:r>
          </a:p>
        </p:txBody>
      </p:sp>
      <p:sp>
        <p:nvSpPr>
          <p:cNvPr id="3" name="Content Placeholder 2">
            <a:extLst>
              <a:ext uri="{FF2B5EF4-FFF2-40B4-BE49-F238E27FC236}">
                <a16:creationId xmlns:a16="http://schemas.microsoft.com/office/drawing/2014/main" id="{D82C9195-0D39-0BB4-4505-0CD29D3C93B5}"/>
              </a:ext>
            </a:extLst>
          </p:cNvPr>
          <p:cNvSpPr>
            <a:spLocks noGrp="1"/>
          </p:cNvSpPr>
          <p:nvPr>
            <p:ph sz="half" idx="1"/>
          </p:nvPr>
        </p:nvSpPr>
        <p:spPr/>
        <p:txBody>
          <a:bodyPr/>
          <a:lstStyle/>
          <a:p>
            <a:r>
              <a:rPr lang="en-CA" b="1" dirty="0"/>
              <a:t>Beginner:</a:t>
            </a:r>
            <a:r>
              <a:rPr lang="en-CA" dirty="0"/>
              <a:t/>
            </a:r>
            <a:r>
              <a:rPr lang="en-US" dirty="0"/>
              <a:t>Keccak-256 is a cryptographic hash function.</a:t>
            </a:r>
            <a:br>
              <a:rPr lang="en-US" dirty="0"/>
            </a:br>
            <a:r>
              <a:rPr lang="en-US" dirty="0"/>
              <a:t>Ethereum uses it to secure data and addresses.</a:t>
            </a:r>
            <a:br>
              <a:rPr lang="en-US" dirty="0"/>
            </a:br>
            <a:r>
              <a:rPr lang="en-US" dirty="0"/>
              <a:t>Example: Creating Ethereum wallet addresses.</a:t>
            </a:r>
            <a:endParaRPr lang="en-CA" dirty="0"/>
          </a:p>
        </p:txBody>
      </p:sp>
      <p:pic>
        <p:nvPicPr>
          <p:cNvPr id="5" name="Picture 4" descr="A graph of different types of hardware&#10;&#10;AI-generated content may be incorrect.">
            <a:extLst>
              <a:ext uri="{FF2B5EF4-FFF2-40B4-BE49-F238E27FC236}">
                <a16:creationId xmlns:a16="http://schemas.microsoft.com/office/drawing/2014/main" id="{2CDB6CF8-D3CA-7452-F6E6-8FB3B80089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2" y="211480"/>
            <a:ext cx="5614416" cy="3228289"/>
          </a:xfrm>
          <a:prstGeom prst="rect">
            <a:avLst/>
          </a:prstGeom>
        </p:spPr>
      </p:pic>
      <p:pic>
        <p:nvPicPr>
          <p:cNvPr id="6" name="Picture 5" descr="A diagram of a blockchain&#10;&#10;AI-generated content may be incorrect.">
            <a:extLst>
              <a:ext uri="{FF2B5EF4-FFF2-40B4-BE49-F238E27FC236}">
                <a16:creationId xmlns:a16="http://schemas.microsoft.com/office/drawing/2014/main" id="{4C699E2C-5E6C-F4FC-D4AC-782FF08D94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6889" y="4109886"/>
            <a:ext cx="2445821" cy="2748114"/>
          </a:xfrm>
          <a:prstGeom prst="rect">
            <a:avLst/>
          </a:prstGeom>
        </p:spPr>
      </p:pic>
    </p:spTree>
    <p:extLst>
      <p:ext uri="{BB962C8B-B14F-4D97-AF65-F5344CB8AC3E}">
        <p14:creationId xmlns:p14="http://schemas.microsoft.com/office/powerpoint/2010/main" val="33315332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95B77-81B6-DAD5-B958-D4A5A7B1CF6B}"/>
              </a:ext>
            </a:extLst>
          </p:cNvPr>
          <p:cNvSpPr>
            <a:spLocks noGrp="1"/>
          </p:cNvSpPr>
          <p:nvPr>
            <p:ph type="title"/>
          </p:nvPr>
        </p:nvSpPr>
        <p:spPr/>
        <p:txBody>
          <a:bodyPr/>
          <a:lstStyle/>
          <a:p>
            <a:r>
              <a:rPr lang="en-CA" dirty="0"/>
              <a:t>Lightning Network</a:t>
            </a:r>
          </a:p>
        </p:txBody>
      </p:sp>
      <p:sp>
        <p:nvSpPr>
          <p:cNvPr id="3" name="Content Placeholder 2">
            <a:extLst>
              <a:ext uri="{FF2B5EF4-FFF2-40B4-BE49-F238E27FC236}">
                <a16:creationId xmlns:a16="http://schemas.microsoft.com/office/drawing/2014/main" id="{45F8FD2C-079A-F225-BF8B-E01E9CCF6506}"/>
              </a:ext>
            </a:extLst>
          </p:cNvPr>
          <p:cNvSpPr>
            <a:spLocks noGrp="1"/>
          </p:cNvSpPr>
          <p:nvPr>
            <p:ph sz="half" idx="1"/>
          </p:nvPr>
        </p:nvSpPr>
        <p:spPr/>
        <p:txBody>
          <a:bodyPr/>
          <a:lstStyle/>
          <a:p>
            <a:r>
              <a:rPr lang="en-CA" b="1" dirty="0"/>
              <a:t>Beginner:</a:t>
            </a:r>
            <a:r>
              <a:rPr lang="en-CA" dirty="0"/>
              <a:t/>
            </a:r>
            <a:r>
              <a:rPr lang="en-US" dirty="0"/>
              <a:t>Lightning Network is a second-layer payment system for Bitcoin.</a:t>
            </a:r>
            <a:br>
              <a:rPr lang="en-US" dirty="0"/>
            </a:br>
            <a:r>
              <a:rPr lang="en-US" dirty="0"/>
              <a:t>It allows faster and cheaper transactions.</a:t>
            </a:r>
            <a:br>
              <a:rPr lang="en-US" dirty="0"/>
            </a:br>
            <a:r>
              <a:rPr lang="en-US" dirty="0"/>
              <a:t>Example: Paying instantly for coffee using Bitcoin.</a:t>
            </a:r>
            <a:endParaRPr lang="en-CA" dirty="0"/>
          </a:p>
        </p:txBody>
      </p:sp>
      <p:pic>
        <p:nvPicPr>
          <p:cNvPr id="5" name="Graphic 4">
            <a:extLst>
              <a:ext uri="{FF2B5EF4-FFF2-40B4-BE49-F238E27FC236}">
                <a16:creationId xmlns:a16="http://schemas.microsoft.com/office/drawing/2014/main" id="{2CCA438B-A6DD-9BBD-12A6-49E452C49F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19800" y="1437639"/>
            <a:ext cx="4648200" cy="3679825"/>
          </a:xfrm>
          <a:prstGeom prst="rect">
            <a:avLst/>
          </a:prstGeom>
        </p:spPr>
      </p:pic>
    </p:spTree>
    <p:extLst>
      <p:ext uri="{BB962C8B-B14F-4D97-AF65-F5344CB8AC3E}">
        <p14:creationId xmlns:p14="http://schemas.microsoft.com/office/powerpoint/2010/main" val="5102486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8BC54-3649-F37D-2740-BC56671DD040}"/>
              </a:ext>
            </a:extLst>
          </p:cNvPr>
          <p:cNvSpPr>
            <a:spLocks noGrp="1"/>
          </p:cNvSpPr>
          <p:nvPr>
            <p:ph type="title"/>
          </p:nvPr>
        </p:nvSpPr>
        <p:spPr/>
        <p:txBody>
          <a:bodyPr/>
          <a:lstStyle/>
          <a:p>
            <a:r>
              <a:rPr lang="en-CA" dirty="0"/>
              <a:t>Liquidity Mining</a:t>
            </a:r>
          </a:p>
        </p:txBody>
      </p:sp>
      <p:sp>
        <p:nvSpPr>
          <p:cNvPr id="3" name="Content Placeholder 2">
            <a:extLst>
              <a:ext uri="{FF2B5EF4-FFF2-40B4-BE49-F238E27FC236}">
                <a16:creationId xmlns:a16="http://schemas.microsoft.com/office/drawing/2014/main" id="{D5ED8DCA-1043-42DF-B487-30AAC1B6589D}"/>
              </a:ext>
            </a:extLst>
          </p:cNvPr>
          <p:cNvSpPr>
            <a:spLocks noGrp="1"/>
          </p:cNvSpPr>
          <p:nvPr>
            <p:ph sz="half" idx="1"/>
          </p:nvPr>
        </p:nvSpPr>
        <p:spPr/>
        <p:txBody>
          <a:bodyPr/>
          <a:lstStyle/>
          <a:p>
            <a:r>
              <a:rPr lang="en-CA" b="1" dirty="0"/>
              <a:t>Beginner:</a:t>
            </a:r>
            <a:r>
              <a:rPr lang="en-CA" dirty="0"/>
              <a:t/>
            </a:r>
            <a:r>
              <a:rPr lang="en-US" dirty="0"/>
              <a:t>Liquidity mining rewards people for adding assets to DeFi pools.</a:t>
            </a:r>
            <a:br>
              <a:rPr lang="en-US" dirty="0"/>
            </a:br>
            <a:r>
              <a:rPr lang="en-US" dirty="0"/>
              <a:t>It helps platforms run smoothly with enough trading funds.</a:t>
            </a:r>
            <a:br>
              <a:rPr lang="en-US" dirty="0"/>
            </a:br>
            <a:r>
              <a:rPr lang="en-US" dirty="0"/>
              <a:t>Example: Earning tokens by providing ETH and USDT to Uniswap.</a:t>
            </a:r>
            <a:endParaRPr lang="en-CA" dirty="0"/>
          </a:p>
        </p:txBody>
      </p:sp>
      <p:pic>
        <p:nvPicPr>
          <p:cNvPr id="5" name="Picture 4" descr="A diagram of a blockchain&#10;&#10;AI-generated content may be incorrect.">
            <a:extLst>
              <a:ext uri="{FF2B5EF4-FFF2-40B4-BE49-F238E27FC236}">
                <a16:creationId xmlns:a16="http://schemas.microsoft.com/office/drawing/2014/main" id="{9ED993A7-81EF-A90D-3AE1-3F67301DD1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2239" y="502773"/>
            <a:ext cx="6396128" cy="2926227"/>
          </a:xfrm>
          <a:prstGeom prst="rect">
            <a:avLst/>
          </a:prstGeom>
        </p:spPr>
      </p:pic>
    </p:spTree>
    <p:extLst>
      <p:ext uri="{BB962C8B-B14F-4D97-AF65-F5344CB8AC3E}">
        <p14:creationId xmlns:p14="http://schemas.microsoft.com/office/powerpoint/2010/main" val="1457447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4B001-5DFE-4D97-4B82-01C3C387EA09}"/>
              </a:ext>
            </a:extLst>
          </p:cNvPr>
          <p:cNvSpPr>
            <a:spLocks noGrp="1"/>
          </p:cNvSpPr>
          <p:nvPr>
            <p:ph type="title"/>
          </p:nvPr>
        </p:nvSpPr>
        <p:spPr/>
        <p:txBody>
          <a:bodyPr/>
          <a:lstStyle/>
          <a:p>
            <a:r>
              <a:rPr lang="en-CA" b="1" dirty="0"/>
              <a:t>ABFT (Asynchronous Byzantine Fault Tolerance)</a:t>
            </a:r>
          </a:p>
        </p:txBody>
      </p:sp>
      <p:sp>
        <p:nvSpPr>
          <p:cNvPr id="3" name="Content Placeholder 2">
            <a:extLst>
              <a:ext uri="{FF2B5EF4-FFF2-40B4-BE49-F238E27FC236}">
                <a16:creationId xmlns:a16="http://schemas.microsoft.com/office/drawing/2014/main" id="{A8C127B5-4E1E-C16E-A40D-3469E992112D}"/>
              </a:ext>
            </a:extLst>
          </p:cNvPr>
          <p:cNvSpPr>
            <a:spLocks noGrp="1"/>
          </p:cNvSpPr>
          <p:nvPr>
            <p:ph sz="half" idx="1"/>
          </p:nvPr>
        </p:nvSpPr>
        <p:spPr/>
        <p:txBody>
          <a:bodyPr>
            <a:normAutofit fontScale="85000" lnSpcReduction="20000"/>
          </a:bodyPr>
          <a:lstStyle/>
          <a:p>
            <a:r>
              <a:rPr lang="en-CA" b="1" dirty="0"/>
              <a:t>Beginner:</a:t>
            </a:r>
            <a:r>
              <a:rPr lang="en-CA" dirty="0"/>
              <a:t/>
            </a:r>
            <a:r>
              <a:rPr lang="en-US" dirty="0"/>
              <a:t>A consensus approach that allows nodes to agree even if some are faulty or malicious.</a:t>
            </a:r>
            <a:br>
              <a:rPr lang="en-US" dirty="0"/>
            </a:br>
            <a:r>
              <a:rPr lang="en-US" dirty="0"/>
              <a:t>It does not require all nodes to communicate at the same time.</a:t>
            </a:r>
            <a:br>
              <a:rPr lang="en-US" dirty="0"/>
            </a:br>
            <a:r>
              <a:rPr lang="en-US" dirty="0"/>
              <a:t>Common in networks that need high fault tolerance without perfect synchronization.</a:t>
            </a:r>
            <a:endParaRPr lang="en-CA" dirty="0"/>
          </a:p>
        </p:txBody>
      </p:sp>
      <p:sp>
        <p:nvSpPr>
          <p:cNvPr id="4" name="Content Placeholder 3">
            <a:extLst>
              <a:ext uri="{FF2B5EF4-FFF2-40B4-BE49-F238E27FC236}">
                <a16:creationId xmlns:a16="http://schemas.microsoft.com/office/drawing/2014/main" id="{18F5A360-E27F-7C86-8FDB-7D7D58852314}"/>
              </a:ext>
            </a:extLst>
          </p:cNvPr>
          <p:cNvSpPr>
            <a:spLocks noGrp="1"/>
          </p:cNvSpPr>
          <p:nvPr>
            <p:ph sz="half" idx="2"/>
          </p:nvPr>
        </p:nvSpPr>
        <p:spPr/>
        <p:txBody>
          <a:bodyPr>
            <a:normAutofit fontScale="85000" lnSpcReduction="20000"/>
          </a:bodyPr>
          <a:lstStyle/>
          <a:p>
            <a:r>
              <a:rPr lang="en-US" b="1" dirty="0"/>
              <a:t>Intermediate:</a:t>
            </a:r>
            <a:r>
              <a:rPr lang="en-US" dirty="0"/>
              <a:t> ABFT is a consensus property allowing a network to reach agreement even if some participants act maliciously.</a:t>
            </a:r>
            <a:br>
              <a:rPr lang="en-US" dirty="0"/>
            </a:br>
            <a:r>
              <a:rPr lang="en-US" dirty="0"/>
              <a:t>“Asynchronous” means there’s no assumption about exact message timing, making it suitable for distributed environments.</a:t>
            </a:r>
            <a:br>
              <a:rPr lang="en-US" dirty="0"/>
            </a:br>
            <a:r>
              <a:rPr lang="en-US" dirty="0"/>
              <a:t>It can tolerate up to one-third of nodes being compromised without failing.</a:t>
            </a:r>
            <a:br>
              <a:rPr lang="en-US" dirty="0"/>
            </a:br>
            <a:r>
              <a:rPr lang="en-US" dirty="0"/>
              <a:t>ABFT algorithms, such as </a:t>
            </a:r>
            <a:r>
              <a:rPr lang="en-US" dirty="0" err="1"/>
              <a:t>Hashgraph’s</a:t>
            </a:r>
            <a:r>
              <a:rPr lang="en-US" dirty="0"/>
              <a:t> gossip protocol, are designed for speed, scalability, and fault resistance.</a:t>
            </a:r>
            <a:endParaRPr lang="en-CA" dirty="0"/>
          </a:p>
        </p:txBody>
      </p:sp>
      <p:sp>
        <p:nvSpPr>
          <p:cNvPr id="5" name="TextBox 4">
            <a:extLst>
              <a:ext uri="{FF2B5EF4-FFF2-40B4-BE49-F238E27FC236}">
                <a16:creationId xmlns:a16="http://schemas.microsoft.com/office/drawing/2014/main" id="{8426C52A-864C-3866-FBF1-669A38C97CB5}"/>
              </a:ext>
            </a:extLst>
          </p:cNvPr>
          <p:cNvSpPr txBox="1"/>
          <p:nvPr/>
        </p:nvSpPr>
        <p:spPr>
          <a:xfrm>
            <a:off x="0" y="6488668"/>
            <a:ext cx="6394443" cy="369332"/>
          </a:xfrm>
          <a:prstGeom prst="rect">
            <a:avLst/>
          </a:prstGeom>
          <a:noFill/>
        </p:spPr>
        <p:txBody>
          <a:bodyPr wrap="none" rtlCol="0">
            <a:spAutoFit/>
          </a:bodyPr>
          <a:lstStyle/>
          <a:p>
            <a:r>
              <a:rPr lang="en-CA" dirty="0"/>
              <a:t>Video URL:   https://www.youtube.com/watch?v=qv3uGJdDCpI</a:t>
            </a:r>
          </a:p>
        </p:txBody>
      </p:sp>
      <p:pic>
        <p:nvPicPr>
          <p:cNvPr id="6" name="Content Placeholder 4" descr="A diagram of a blockchain&#10;&#10;AI-generated content may be incorrect.">
            <a:extLst>
              <a:ext uri="{FF2B5EF4-FFF2-40B4-BE49-F238E27FC236}">
                <a16:creationId xmlns:a16="http://schemas.microsoft.com/office/drawing/2014/main" id="{48B93E9E-42DF-C75B-1B02-C9A3F41EAD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4178062"/>
            <a:ext cx="4401155" cy="2310606"/>
          </a:xfrm>
          <a:prstGeom prst="rect">
            <a:avLst/>
          </a:prstGeom>
        </p:spPr>
      </p:pic>
    </p:spTree>
    <p:extLst>
      <p:ext uri="{BB962C8B-B14F-4D97-AF65-F5344CB8AC3E}">
        <p14:creationId xmlns:p14="http://schemas.microsoft.com/office/powerpoint/2010/main" val="223578139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5D26A-EBE3-0688-37FF-86FF8A5AB47C}"/>
              </a:ext>
            </a:extLst>
          </p:cNvPr>
          <p:cNvSpPr>
            <a:spLocks noGrp="1"/>
          </p:cNvSpPr>
          <p:nvPr>
            <p:ph type="title"/>
          </p:nvPr>
        </p:nvSpPr>
        <p:spPr/>
        <p:txBody>
          <a:bodyPr/>
          <a:lstStyle/>
          <a:p>
            <a:r>
              <a:rPr lang="en-CA" dirty="0"/>
              <a:t>Layer-1</a:t>
            </a:r>
          </a:p>
        </p:txBody>
      </p:sp>
      <p:sp>
        <p:nvSpPr>
          <p:cNvPr id="3" name="Content Placeholder 2">
            <a:extLst>
              <a:ext uri="{FF2B5EF4-FFF2-40B4-BE49-F238E27FC236}">
                <a16:creationId xmlns:a16="http://schemas.microsoft.com/office/drawing/2014/main" id="{AA8DFE9F-0449-547D-A2B0-F672DEC92A62}"/>
              </a:ext>
            </a:extLst>
          </p:cNvPr>
          <p:cNvSpPr>
            <a:spLocks noGrp="1"/>
          </p:cNvSpPr>
          <p:nvPr>
            <p:ph sz="half" idx="1"/>
          </p:nvPr>
        </p:nvSpPr>
        <p:spPr/>
        <p:txBody>
          <a:bodyPr/>
          <a:lstStyle/>
          <a:p>
            <a:r>
              <a:rPr lang="en-CA" b="1" dirty="0"/>
              <a:t>Beginner:</a:t>
            </a:r>
            <a:r>
              <a:rPr lang="en-CA" dirty="0"/>
              <a:t/>
            </a:r>
            <a:r>
              <a:rPr lang="en-US" dirty="0"/>
              <a:t>Layer-1 is the base blockchain itself.</a:t>
            </a:r>
            <a:br>
              <a:rPr lang="en-US" dirty="0"/>
            </a:br>
            <a:r>
              <a:rPr lang="en-US" dirty="0"/>
              <a:t>It handles transactions, security, and consensus.</a:t>
            </a:r>
            <a:br>
              <a:rPr lang="en-US" dirty="0"/>
            </a:br>
            <a:r>
              <a:rPr lang="en-US" dirty="0"/>
              <a:t>Example: Bitcoin and Ethereum are Layer-1 networks.</a:t>
            </a:r>
            <a:endParaRPr lang="en-CA" dirty="0"/>
          </a:p>
        </p:txBody>
      </p:sp>
      <p:pic>
        <p:nvPicPr>
          <p:cNvPr id="5" name="Picture 4" descr="A diagram of a blockchain&#10;&#10;AI-generated content may be incorrect.">
            <a:extLst>
              <a:ext uri="{FF2B5EF4-FFF2-40B4-BE49-F238E27FC236}">
                <a16:creationId xmlns:a16="http://schemas.microsoft.com/office/drawing/2014/main" id="{36C77A1E-9CBA-4C42-1EBA-8D30EA2108D1}"/>
              </a:ext>
            </a:extLst>
          </p:cNvPr>
          <p:cNvPicPr>
            <a:picLocks noChangeAspect="1"/>
          </p:cNvPicPr>
          <p:nvPr/>
        </p:nvPicPr>
        <p:blipFill>
          <a:blip r:embed="rId2">
            <a:extLst>
              <a:ext uri="{28A0092B-C50C-407E-A947-70E740481C1C}">
                <a14:useLocalDpi xmlns:a14="http://schemas.microsoft.com/office/drawing/2010/main" val="0"/>
              </a:ext>
            </a:extLst>
          </a:blip>
          <a:srcRect l="5956" r="26992" b="2"/>
          <a:stretch>
            <a:fillRect/>
          </a:stretch>
        </p:blipFill>
        <p:spPr>
          <a:xfrm>
            <a:off x="5648960" y="2047796"/>
            <a:ext cx="6344298" cy="4253009"/>
          </a:xfrm>
          <a:prstGeom prst="rect">
            <a:avLst/>
          </a:prstGeom>
        </p:spPr>
      </p:pic>
    </p:spTree>
    <p:extLst>
      <p:ext uri="{BB962C8B-B14F-4D97-AF65-F5344CB8AC3E}">
        <p14:creationId xmlns:p14="http://schemas.microsoft.com/office/powerpoint/2010/main" val="5132602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2A2F2-77F8-5829-C751-8D30A7592EB5}"/>
              </a:ext>
            </a:extLst>
          </p:cNvPr>
          <p:cNvSpPr>
            <a:spLocks noGrp="1"/>
          </p:cNvSpPr>
          <p:nvPr>
            <p:ph type="title"/>
          </p:nvPr>
        </p:nvSpPr>
        <p:spPr/>
        <p:txBody>
          <a:bodyPr/>
          <a:lstStyle/>
          <a:p>
            <a:r>
              <a:rPr lang="en-CA" dirty="0"/>
              <a:t>Layer-2</a:t>
            </a:r>
          </a:p>
        </p:txBody>
      </p:sp>
      <p:sp>
        <p:nvSpPr>
          <p:cNvPr id="3" name="Content Placeholder 2">
            <a:extLst>
              <a:ext uri="{FF2B5EF4-FFF2-40B4-BE49-F238E27FC236}">
                <a16:creationId xmlns:a16="http://schemas.microsoft.com/office/drawing/2014/main" id="{0646653C-F855-FFD8-80B6-DC4FA6659F0C}"/>
              </a:ext>
            </a:extLst>
          </p:cNvPr>
          <p:cNvSpPr>
            <a:spLocks noGrp="1"/>
          </p:cNvSpPr>
          <p:nvPr>
            <p:ph sz="half" idx="1"/>
          </p:nvPr>
        </p:nvSpPr>
        <p:spPr>
          <a:xfrm>
            <a:off x="838200" y="1825625"/>
            <a:ext cx="5181600" cy="2258695"/>
          </a:xfrm>
        </p:spPr>
        <p:txBody>
          <a:bodyPr>
            <a:normAutofit fontScale="92500"/>
          </a:bodyPr>
          <a:lstStyle/>
          <a:p>
            <a:r>
              <a:rPr lang="en-CA" b="1" dirty="0"/>
              <a:t>Beginner:</a:t>
            </a:r>
            <a:r>
              <a:rPr lang="en-CA" dirty="0"/>
              <a:t/>
            </a:r>
            <a:r>
              <a:rPr lang="en-US" dirty="0"/>
              <a:t>Layer-2 is a secondary network built on a Layer-1 blockchain.</a:t>
            </a:r>
            <a:br>
              <a:rPr lang="en-US" dirty="0"/>
            </a:br>
            <a:r>
              <a:rPr lang="en-US" dirty="0"/>
              <a:t>It improves speed and reduces fees.</a:t>
            </a:r>
            <a:br>
              <a:rPr lang="en-US" dirty="0"/>
            </a:br>
            <a:r>
              <a:rPr lang="en-US" dirty="0"/>
              <a:t>Example: Polygon on Ethereum.</a:t>
            </a:r>
            <a:endParaRPr lang="en-CA" dirty="0"/>
          </a:p>
        </p:txBody>
      </p:sp>
      <p:sp>
        <p:nvSpPr>
          <p:cNvPr id="4" name="Content Placeholder 3">
            <a:extLst>
              <a:ext uri="{FF2B5EF4-FFF2-40B4-BE49-F238E27FC236}">
                <a16:creationId xmlns:a16="http://schemas.microsoft.com/office/drawing/2014/main" id="{BF6B993A-F96F-B704-753D-8D5ABCF9892C}"/>
              </a:ext>
            </a:extLst>
          </p:cNvPr>
          <p:cNvSpPr>
            <a:spLocks noGrp="1"/>
          </p:cNvSpPr>
          <p:nvPr>
            <p:ph sz="half" idx="2"/>
          </p:nvPr>
        </p:nvSpPr>
        <p:spPr/>
        <p:txBody>
          <a:bodyPr>
            <a:normAutofit fontScale="92500"/>
          </a:bodyPr>
          <a:lstStyle/>
          <a:p>
            <a:r>
              <a:rPr lang="en-US" b="1" dirty="0"/>
              <a:t>Intermediate:</a:t>
            </a:r>
            <a:br>
              <a:rPr lang="en-US" dirty="0"/>
            </a:br>
            <a:r>
              <a:rPr lang="en-US" dirty="0"/>
              <a:t>Layer-2 solutions build on top of Layer-1 to improve speed and reduce costs. Examples include Lightning Network and Polygon. They offload computation while relying on Layer-1 for security.</a:t>
            </a:r>
            <a:endParaRPr lang="en-CA" dirty="0"/>
          </a:p>
        </p:txBody>
      </p:sp>
      <p:pic>
        <p:nvPicPr>
          <p:cNvPr id="5" name="Picture 4" descr="A diagram of a blockchain architecture&#10;&#10;AI-generated content may be incorrect.">
            <a:extLst>
              <a:ext uri="{FF2B5EF4-FFF2-40B4-BE49-F238E27FC236}">
                <a16:creationId xmlns:a16="http://schemas.microsoft.com/office/drawing/2014/main" id="{E8814D2C-5265-AA63-9CB6-FFF058B873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4224296"/>
            <a:ext cx="2376917" cy="2633704"/>
          </a:xfrm>
          <a:prstGeom prst="rect">
            <a:avLst/>
          </a:prstGeom>
        </p:spPr>
      </p:pic>
    </p:spTree>
    <p:extLst>
      <p:ext uri="{BB962C8B-B14F-4D97-AF65-F5344CB8AC3E}">
        <p14:creationId xmlns:p14="http://schemas.microsoft.com/office/powerpoint/2010/main" val="39651907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5AFB4-ACBD-B95C-D0C5-3B4F08B3A1E2}"/>
              </a:ext>
            </a:extLst>
          </p:cNvPr>
          <p:cNvSpPr>
            <a:spLocks noGrp="1"/>
          </p:cNvSpPr>
          <p:nvPr>
            <p:ph type="title"/>
          </p:nvPr>
        </p:nvSpPr>
        <p:spPr/>
        <p:txBody>
          <a:bodyPr/>
          <a:lstStyle/>
          <a:p>
            <a:r>
              <a:rPr lang="en-CA" dirty="0"/>
              <a:t>Merkle Tree</a:t>
            </a:r>
          </a:p>
        </p:txBody>
      </p:sp>
      <p:sp>
        <p:nvSpPr>
          <p:cNvPr id="3" name="Content Placeholder 2">
            <a:extLst>
              <a:ext uri="{FF2B5EF4-FFF2-40B4-BE49-F238E27FC236}">
                <a16:creationId xmlns:a16="http://schemas.microsoft.com/office/drawing/2014/main" id="{9ECB5CD9-0016-91BF-5AE4-C76FA87487BF}"/>
              </a:ext>
            </a:extLst>
          </p:cNvPr>
          <p:cNvSpPr>
            <a:spLocks noGrp="1"/>
          </p:cNvSpPr>
          <p:nvPr>
            <p:ph sz="half" idx="1"/>
          </p:nvPr>
        </p:nvSpPr>
        <p:spPr>
          <a:xfrm>
            <a:off x="838200" y="1825625"/>
            <a:ext cx="5334000" cy="2004695"/>
          </a:xfrm>
        </p:spPr>
        <p:txBody>
          <a:bodyPr>
            <a:normAutofit fontScale="85000" lnSpcReduction="20000"/>
          </a:bodyPr>
          <a:lstStyle/>
          <a:p>
            <a:r>
              <a:rPr lang="en-CA" b="1" dirty="0"/>
              <a:t>Beginner:</a:t>
            </a:r>
            <a:r>
              <a:rPr lang="en-CA" dirty="0"/>
              <a:t/>
            </a:r>
            <a:r>
              <a:rPr lang="en-US" dirty="0"/>
              <a:t>A Merkle tree organizes transaction data into a structure that’s easy to verify.</a:t>
            </a:r>
            <a:br>
              <a:rPr lang="en-US" dirty="0"/>
            </a:br>
            <a:r>
              <a:rPr lang="en-US" dirty="0"/>
              <a:t>It uses hashes to quickly confirm if data is unchanged.</a:t>
            </a:r>
            <a:br>
              <a:rPr lang="en-US" dirty="0"/>
            </a:br>
            <a:r>
              <a:rPr lang="en-US" dirty="0"/>
              <a:t>Example: Bitcoin uses Merkle trees to store transactions in blocks.</a:t>
            </a:r>
            <a:endParaRPr lang="en-CA" dirty="0"/>
          </a:p>
        </p:txBody>
      </p:sp>
      <p:sp>
        <p:nvSpPr>
          <p:cNvPr id="4" name="Content Placeholder 3">
            <a:extLst>
              <a:ext uri="{FF2B5EF4-FFF2-40B4-BE49-F238E27FC236}">
                <a16:creationId xmlns:a16="http://schemas.microsoft.com/office/drawing/2014/main" id="{313B6661-CCB1-AFCD-2A9C-F21CB4233C58}"/>
              </a:ext>
            </a:extLst>
          </p:cNvPr>
          <p:cNvSpPr>
            <a:spLocks noGrp="1"/>
          </p:cNvSpPr>
          <p:nvPr>
            <p:ph sz="half" idx="2"/>
          </p:nvPr>
        </p:nvSpPr>
        <p:spPr/>
        <p:txBody>
          <a:bodyPr>
            <a:normAutofit fontScale="85000" lnSpcReduction="20000"/>
          </a:bodyPr>
          <a:lstStyle/>
          <a:p>
            <a:r>
              <a:rPr lang="en-US" b="1" dirty="0"/>
              <a:t>Intermediate:</a:t>
            </a:r>
            <a:br>
              <a:rPr lang="en-US" dirty="0"/>
            </a:br>
            <a:r>
              <a:rPr lang="en-US" dirty="0"/>
              <a:t>MetaMask is a crypto wallet and browser extension for Ethereum and EVM-compatible chains. It lets users interact with </a:t>
            </a:r>
            <a:r>
              <a:rPr lang="en-US" dirty="0" err="1"/>
              <a:t>dApps</a:t>
            </a:r>
            <a:r>
              <a:rPr lang="en-US" dirty="0"/>
              <a:t>, store tokens, and manage private keys securely.</a:t>
            </a:r>
            <a:endParaRPr lang="en-CA" dirty="0"/>
          </a:p>
        </p:txBody>
      </p:sp>
      <p:pic>
        <p:nvPicPr>
          <p:cNvPr id="5" name="Content Placeholder 6" descr="A diagram of a diagram&#10;&#10;AI-generated content may be incorrect.">
            <a:extLst>
              <a:ext uri="{FF2B5EF4-FFF2-40B4-BE49-F238E27FC236}">
                <a16:creationId xmlns:a16="http://schemas.microsoft.com/office/drawing/2014/main" id="{ACA5F576-AB6A-CD58-C337-FA4CEBF60B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3722155"/>
            <a:ext cx="3886201" cy="3060276"/>
          </a:xfrm>
          <a:prstGeom prst="rect">
            <a:avLst/>
          </a:prstGeom>
        </p:spPr>
      </p:pic>
    </p:spTree>
    <p:extLst>
      <p:ext uri="{BB962C8B-B14F-4D97-AF65-F5344CB8AC3E}">
        <p14:creationId xmlns:p14="http://schemas.microsoft.com/office/powerpoint/2010/main" val="24550185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9AF03-5A8C-9966-0253-5117E863D4BD}"/>
              </a:ext>
            </a:extLst>
          </p:cNvPr>
          <p:cNvSpPr>
            <a:spLocks noGrp="1"/>
          </p:cNvSpPr>
          <p:nvPr>
            <p:ph type="title"/>
          </p:nvPr>
        </p:nvSpPr>
        <p:spPr/>
        <p:txBody>
          <a:bodyPr/>
          <a:lstStyle/>
          <a:p>
            <a:r>
              <a:rPr lang="en-CA" dirty="0"/>
              <a:t>MetaMask</a:t>
            </a:r>
          </a:p>
        </p:txBody>
      </p:sp>
      <p:sp>
        <p:nvSpPr>
          <p:cNvPr id="3" name="Content Placeholder 2">
            <a:extLst>
              <a:ext uri="{FF2B5EF4-FFF2-40B4-BE49-F238E27FC236}">
                <a16:creationId xmlns:a16="http://schemas.microsoft.com/office/drawing/2014/main" id="{B2D3604D-4DC5-531F-53D8-3248308825B5}"/>
              </a:ext>
            </a:extLst>
          </p:cNvPr>
          <p:cNvSpPr>
            <a:spLocks noGrp="1"/>
          </p:cNvSpPr>
          <p:nvPr>
            <p:ph sz="half" idx="1"/>
          </p:nvPr>
        </p:nvSpPr>
        <p:spPr>
          <a:xfrm>
            <a:off x="838200" y="1825625"/>
            <a:ext cx="5181600" cy="1811655"/>
          </a:xfrm>
        </p:spPr>
        <p:txBody>
          <a:bodyPr>
            <a:normAutofit fontScale="77500" lnSpcReduction="20000"/>
          </a:bodyPr>
          <a:lstStyle/>
          <a:p>
            <a:r>
              <a:rPr lang="en-CA" b="1" dirty="0"/>
              <a:t>Beginner:</a:t>
            </a:r>
            <a:r>
              <a:rPr lang="en-CA" dirty="0"/>
              <a:t/>
            </a:r>
            <a:r>
              <a:rPr lang="en-US" dirty="0"/>
              <a:t>MetaMask is a crypto wallet and browser extension for Ethereum and other networks.</a:t>
            </a:r>
            <a:br>
              <a:rPr lang="en-US" dirty="0"/>
            </a:br>
            <a:r>
              <a:rPr lang="en-US" dirty="0"/>
              <a:t>It lets you store tokens and interact with </a:t>
            </a:r>
            <a:r>
              <a:rPr lang="en-US" dirty="0" err="1"/>
              <a:t>dApps</a:t>
            </a:r>
            <a:r>
              <a:rPr lang="en-US" dirty="0"/>
              <a:t>.</a:t>
            </a:r>
            <a:br>
              <a:rPr lang="en-US" dirty="0"/>
            </a:br>
            <a:r>
              <a:rPr lang="en-US" dirty="0"/>
              <a:t>Example: Using MetaMask to buy an NFT on </a:t>
            </a:r>
            <a:r>
              <a:rPr lang="en-US" dirty="0" err="1"/>
              <a:t>OpenSea</a:t>
            </a:r>
            <a:r>
              <a:rPr lang="en-US" dirty="0"/>
              <a:t>.</a:t>
            </a:r>
            <a:endParaRPr lang="en-CA" dirty="0"/>
          </a:p>
        </p:txBody>
      </p:sp>
      <p:sp>
        <p:nvSpPr>
          <p:cNvPr id="4" name="Content Placeholder 3">
            <a:extLst>
              <a:ext uri="{FF2B5EF4-FFF2-40B4-BE49-F238E27FC236}">
                <a16:creationId xmlns:a16="http://schemas.microsoft.com/office/drawing/2014/main" id="{815B6218-0287-67BE-5199-3DF51E396C76}"/>
              </a:ext>
            </a:extLst>
          </p:cNvPr>
          <p:cNvSpPr>
            <a:spLocks noGrp="1"/>
          </p:cNvSpPr>
          <p:nvPr>
            <p:ph sz="half" idx="2"/>
          </p:nvPr>
        </p:nvSpPr>
        <p:spPr/>
        <p:txBody>
          <a:bodyPr>
            <a:normAutofit fontScale="77500" lnSpcReduction="20000"/>
          </a:bodyPr>
          <a:lstStyle/>
          <a:p>
            <a:r>
              <a:rPr lang="en-US" b="1" dirty="0"/>
              <a:t>Intermediate:</a:t>
            </a:r>
            <a:br>
              <a:rPr lang="en-US" dirty="0"/>
            </a:br>
            <a:r>
              <a:rPr lang="en-US" dirty="0" err="1"/>
              <a:t>Masternodes</a:t>
            </a:r>
            <a:r>
              <a:rPr lang="en-US" dirty="0"/>
              <a:t> are special nodes that provide advanced services like instant transactions and governance voting. They require staking large amounts of tokens as collateral. Dash popularized </a:t>
            </a:r>
            <a:r>
              <a:rPr lang="en-US" dirty="0" err="1"/>
              <a:t>masternodes</a:t>
            </a:r>
            <a:r>
              <a:rPr lang="en-US" dirty="0"/>
              <a:t>.</a:t>
            </a:r>
            <a:endParaRPr lang="en-CA" dirty="0"/>
          </a:p>
        </p:txBody>
      </p:sp>
      <p:pic>
        <p:nvPicPr>
          <p:cNvPr id="5" name="Picture 4" descr="A diagram of a company&#10;&#10;AI-generated content may be incorrect.">
            <a:extLst>
              <a:ext uri="{FF2B5EF4-FFF2-40B4-BE49-F238E27FC236}">
                <a16:creationId xmlns:a16="http://schemas.microsoft.com/office/drawing/2014/main" id="{51819D82-2392-CE9A-4AE9-16EE5BE82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869463"/>
            <a:ext cx="7358951" cy="2888388"/>
          </a:xfrm>
          <a:prstGeom prst="rect">
            <a:avLst/>
          </a:prstGeom>
        </p:spPr>
      </p:pic>
    </p:spTree>
    <p:extLst>
      <p:ext uri="{BB962C8B-B14F-4D97-AF65-F5344CB8AC3E}">
        <p14:creationId xmlns:p14="http://schemas.microsoft.com/office/powerpoint/2010/main" val="12493875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62DFF-B0E9-ACFC-3D55-464EE50D3FA2}"/>
              </a:ext>
            </a:extLst>
          </p:cNvPr>
          <p:cNvSpPr>
            <a:spLocks noGrp="1"/>
          </p:cNvSpPr>
          <p:nvPr>
            <p:ph type="title"/>
          </p:nvPr>
        </p:nvSpPr>
        <p:spPr/>
        <p:txBody>
          <a:bodyPr/>
          <a:lstStyle/>
          <a:p>
            <a:r>
              <a:rPr lang="en-CA" dirty="0" err="1"/>
              <a:t>Masternode</a:t>
            </a:r>
            <a:endParaRPr lang="en-CA" dirty="0"/>
          </a:p>
        </p:txBody>
      </p:sp>
      <p:sp>
        <p:nvSpPr>
          <p:cNvPr id="3" name="Content Placeholder 2">
            <a:extLst>
              <a:ext uri="{FF2B5EF4-FFF2-40B4-BE49-F238E27FC236}">
                <a16:creationId xmlns:a16="http://schemas.microsoft.com/office/drawing/2014/main" id="{308CFB75-86A7-5607-68AE-F562FA5CF1E9}"/>
              </a:ext>
            </a:extLst>
          </p:cNvPr>
          <p:cNvSpPr>
            <a:spLocks noGrp="1"/>
          </p:cNvSpPr>
          <p:nvPr>
            <p:ph sz="half" idx="1"/>
          </p:nvPr>
        </p:nvSpPr>
        <p:spPr/>
        <p:txBody>
          <a:bodyPr/>
          <a:lstStyle/>
          <a:p>
            <a:r>
              <a:rPr lang="en-CA" b="1" dirty="0"/>
              <a:t>Beginner:</a:t>
            </a:r>
            <a:r>
              <a:rPr lang="en-CA" dirty="0"/>
              <a:t/>
            </a:r>
            <a:r>
              <a:rPr lang="en-US" dirty="0"/>
              <a:t>A </a:t>
            </a:r>
            <a:r>
              <a:rPr lang="en-US" dirty="0" err="1"/>
              <a:t>masternode</a:t>
            </a:r>
            <a:r>
              <a:rPr lang="en-US" dirty="0"/>
              <a:t> is a special node that performs extra functions like voting or instant transactions.</a:t>
            </a:r>
            <a:br>
              <a:rPr lang="en-US" dirty="0"/>
            </a:br>
            <a:r>
              <a:rPr lang="en-US" dirty="0"/>
              <a:t>It requires holding a large amount of the coin as collateral.</a:t>
            </a:r>
            <a:br>
              <a:rPr lang="en-US" dirty="0"/>
            </a:br>
            <a:r>
              <a:rPr lang="en-US" dirty="0"/>
              <a:t>Example: Dash uses </a:t>
            </a:r>
            <a:r>
              <a:rPr lang="en-US" dirty="0" err="1"/>
              <a:t>masternodes</a:t>
            </a:r>
            <a:r>
              <a:rPr lang="en-US" dirty="0"/>
              <a:t> for governance and private payments.</a:t>
            </a:r>
            <a:endParaRPr lang="en-CA" dirty="0"/>
          </a:p>
        </p:txBody>
      </p:sp>
      <p:pic>
        <p:nvPicPr>
          <p:cNvPr id="5" name="Content Placeholder 4" descr="A computer network with computers and coins&#10;&#10;AI-generated content may be incorrect.">
            <a:extLst>
              <a:ext uri="{FF2B5EF4-FFF2-40B4-BE49-F238E27FC236}">
                <a16:creationId xmlns:a16="http://schemas.microsoft.com/office/drawing/2014/main" id="{7BD7B087-E291-6916-6385-1A4CBF8708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3980" y="1823879"/>
            <a:ext cx="5616704" cy="3103721"/>
          </a:xfrm>
          <a:prstGeom prst="rect">
            <a:avLst/>
          </a:prstGeom>
        </p:spPr>
      </p:pic>
    </p:spTree>
    <p:extLst>
      <p:ext uri="{BB962C8B-B14F-4D97-AF65-F5344CB8AC3E}">
        <p14:creationId xmlns:p14="http://schemas.microsoft.com/office/powerpoint/2010/main" val="38094768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F4ECC-1CD6-B3EF-E27C-6832B51B8F48}"/>
              </a:ext>
            </a:extLst>
          </p:cNvPr>
          <p:cNvSpPr>
            <a:spLocks noGrp="1"/>
          </p:cNvSpPr>
          <p:nvPr>
            <p:ph type="title"/>
          </p:nvPr>
        </p:nvSpPr>
        <p:spPr/>
        <p:txBody>
          <a:bodyPr/>
          <a:lstStyle/>
          <a:p>
            <a:r>
              <a:rPr lang="en-CA" dirty="0"/>
              <a:t>Mining</a:t>
            </a:r>
          </a:p>
        </p:txBody>
      </p:sp>
      <p:sp>
        <p:nvSpPr>
          <p:cNvPr id="3" name="Content Placeholder 2">
            <a:extLst>
              <a:ext uri="{FF2B5EF4-FFF2-40B4-BE49-F238E27FC236}">
                <a16:creationId xmlns:a16="http://schemas.microsoft.com/office/drawing/2014/main" id="{650109CF-49C7-AD28-48DB-627D199EA6A0}"/>
              </a:ext>
            </a:extLst>
          </p:cNvPr>
          <p:cNvSpPr>
            <a:spLocks noGrp="1"/>
          </p:cNvSpPr>
          <p:nvPr>
            <p:ph sz="half" idx="1"/>
          </p:nvPr>
        </p:nvSpPr>
        <p:spPr/>
        <p:txBody>
          <a:bodyPr>
            <a:normAutofit fontScale="92500" lnSpcReduction="10000"/>
          </a:bodyPr>
          <a:lstStyle/>
          <a:p>
            <a:r>
              <a:rPr lang="en-CA" b="1" dirty="0"/>
              <a:t>Beginner:</a:t>
            </a:r>
            <a:r>
              <a:rPr lang="en-CA" dirty="0"/>
              <a:t/>
            </a:r>
            <a:r>
              <a:rPr lang="en-US" dirty="0"/>
              <a:t>Mining is the process of adding new transactions to the blockchain.</a:t>
            </a:r>
            <a:br>
              <a:rPr lang="en-US" dirty="0"/>
            </a:br>
            <a:r>
              <a:rPr lang="en-US" dirty="0"/>
              <a:t>Miners solve puzzles to create new blocks and earn rewards.</a:t>
            </a:r>
            <a:br>
              <a:rPr lang="en-US" dirty="0"/>
            </a:br>
            <a:r>
              <a:rPr lang="en-US" dirty="0"/>
              <a:t>Example: Bitcoin mining farms running 24/7.</a:t>
            </a:r>
            <a:endParaRPr lang="en-CA" dirty="0"/>
          </a:p>
        </p:txBody>
      </p:sp>
      <p:sp>
        <p:nvSpPr>
          <p:cNvPr id="4" name="Content Placeholder 3">
            <a:extLst>
              <a:ext uri="{FF2B5EF4-FFF2-40B4-BE49-F238E27FC236}">
                <a16:creationId xmlns:a16="http://schemas.microsoft.com/office/drawing/2014/main" id="{40929752-5B37-2F83-8761-414F46451EC1}"/>
              </a:ext>
            </a:extLst>
          </p:cNvPr>
          <p:cNvSpPr>
            <a:spLocks noGrp="1"/>
          </p:cNvSpPr>
          <p:nvPr>
            <p:ph sz="half" idx="2"/>
          </p:nvPr>
        </p:nvSpPr>
        <p:spPr/>
        <p:txBody>
          <a:bodyPr>
            <a:normAutofit fontScale="92500" lnSpcReduction="10000"/>
          </a:bodyPr>
          <a:lstStyle/>
          <a:p>
            <a:r>
              <a:rPr lang="en-US" dirty="0"/>
              <a:t>Mining is the process of validating blockchain transactions and adding them into blocks using cryptographic hashing. It requires solving computational puzzles, typically Proof of Work (PoW), to secure the network. Miners compete to generate a valid block hash that meets the difficulty target. Successful miners are rewarded with block rewards and transaction fees.</a:t>
            </a:r>
            <a:endParaRPr lang="en-CA" dirty="0"/>
          </a:p>
        </p:txBody>
      </p:sp>
      <p:pic>
        <p:nvPicPr>
          <p:cNvPr id="5" name="Picture 4" descr="A diagram of a blockchain mining&#10;&#10;AI-generated content may be incorrect.">
            <a:extLst>
              <a:ext uri="{FF2B5EF4-FFF2-40B4-BE49-F238E27FC236}">
                <a16:creationId xmlns:a16="http://schemas.microsoft.com/office/drawing/2014/main" id="{20D68B21-0B3A-CD0C-14C0-6E20715A69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133" y="4077062"/>
            <a:ext cx="3255201" cy="2685541"/>
          </a:xfrm>
          <a:prstGeom prst="rect">
            <a:avLst/>
          </a:prstGeom>
        </p:spPr>
      </p:pic>
    </p:spTree>
    <p:extLst>
      <p:ext uri="{BB962C8B-B14F-4D97-AF65-F5344CB8AC3E}">
        <p14:creationId xmlns:p14="http://schemas.microsoft.com/office/powerpoint/2010/main" val="38684980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EA788-3F0E-E716-6959-5B639A017227}"/>
              </a:ext>
            </a:extLst>
          </p:cNvPr>
          <p:cNvSpPr>
            <a:spLocks noGrp="1"/>
          </p:cNvSpPr>
          <p:nvPr>
            <p:ph type="title"/>
          </p:nvPr>
        </p:nvSpPr>
        <p:spPr/>
        <p:txBody>
          <a:bodyPr/>
          <a:lstStyle/>
          <a:p>
            <a:r>
              <a:rPr lang="en-CA" dirty="0"/>
              <a:t>Mining Pool</a:t>
            </a:r>
          </a:p>
        </p:txBody>
      </p:sp>
      <p:sp>
        <p:nvSpPr>
          <p:cNvPr id="3" name="Content Placeholder 2">
            <a:extLst>
              <a:ext uri="{FF2B5EF4-FFF2-40B4-BE49-F238E27FC236}">
                <a16:creationId xmlns:a16="http://schemas.microsoft.com/office/drawing/2014/main" id="{43241CA1-7224-5082-17A5-0D9EC3783C4C}"/>
              </a:ext>
            </a:extLst>
          </p:cNvPr>
          <p:cNvSpPr>
            <a:spLocks noGrp="1"/>
          </p:cNvSpPr>
          <p:nvPr>
            <p:ph sz="half" idx="1"/>
          </p:nvPr>
        </p:nvSpPr>
        <p:spPr>
          <a:xfrm>
            <a:off x="838200" y="1825625"/>
            <a:ext cx="5450840" cy="2116455"/>
          </a:xfrm>
        </p:spPr>
        <p:txBody>
          <a:bodyPr>
            <a:normAutofit fontScale="92500" lnSpcReduction="20000"/>
          </a:bodyPr>
          <a:lstStyle/>
          <a:p>
            <a:r>
              <a:rPr lang="en-CA" b="1" dirty="0"/>
              <a:t>Beginner:</a:t>
            </a:r>
            <a:r>
              <a:rPr lang="en-CA" dirty="0"/>
              <a:t/>
            </a:r>
            <a:r>
              <a:rPr lang="en-US" dirty="0"/>
              <a:t>A mining pool is a group of miners who share computing power and split rewards.</a:t>
            </a:r>
            <a:br>
              <a:rPr lang="en-US" dirty="0"/>
            </a:br>
            <a:r>
              <a:rPr lang="en-US" dirty="0"/>
              <a:t>It increases chances of earning consistent payouts.</a:t>
            </a:r>
            <a:br>
              <a:rPr lang="en-US" dirty="0"/>
            </a:br>
            <a:r>
              <a:rPr lang="en-US" dirty="0"/>
              <a:t>Example: Joining a Bitcoin mining pool like Slush Pool.</a:t>
            </a:r>
          </a:p>
          <a:p>
            <a:endParaRPr lang="en-CA" dirty="0"/>
          </a:p>
        </p:txBody>
      </p:sp>
      <p:sp>
        <p:nvSpPr>
          <p:cNvPr id="4" name="Content Placeholder 3">
            <a:extLst>
              <a:ext uri="{FF2B5EF4-FFF2-40B4-BE49-F238E27FC236}">
                <a16:creationId xmlns:a16="http://schemas.microsoft.com/office/drawing/2014/main" id="{80F4EA04-2F42-F6C7-A81F-E20979D2DC2E}"/>
              </a:ext>
            </a:extLst>
          </p:cNvPr>
          <p:cNvSpPr>
            <a:spLocks noGrp="1"/>
          </p:cNvSpPr>
          <p:nvPr>
            <p:ph sz="half" idx="2"/>
          </p:nvPr>
        </p:nvSpPr>
        <p:spPr/>
        <p:txBody>
          <a:bodyPr>
            <a:normAutofit fontScale="92500" lnSpcReduction="20000"/>
          </a:bodyPr>
          <a:lstStyle/>
          <a:p>
            <a:r>
              <a:rPr lang="en-US" b="1" dirty="0"/>
              <a:t>Intermediate:</a:t>
            </a:r>
            <a:r>
              <a:rPr lang="en-US" dirty="0"/>
              <a:t> A mining pool is a group of miners who combine computational power to increase the chance of solving blocks. Rewards are distributed among participants based on the amount of work contributed. This reduces income variance for small miners. Mining pools are crucial in PoW systems like Bitcoin to maintain efficiency and profitability.</a:t>
            </a:r>
            <a:endParaRPr lang="en-CA" dirty="0"/>
          </a:p>
        </p:txBody>
      </p:sp>
      <p:pic>
        <p:nvPicPr>
          <p:cNvPr id="5" name="Content Placeholder 4" descr="A colorful pie chart with white text&#10;&#10;AI-generated content may be incorrect.">
            <a:extLst>
              <a:ext uri="{FF2B5EF4-FFF2-40B4-BE49-F238E27FC236}">
                <a16:creationId xmlns:a16="http://schemas.microsoft.com/office/drawing/2014/main" id="{B3205162-E438-2CB0-B90A-2F1D5D2567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600" y="4056380"/>
            <a:ext cx="3957180" cy="2618985"/>
          </a:xfrm>
          <a:prstGeom prst="rect">
            <a:avLst/>
          </a:prstGeom>
        </p:spPr>
      </p:pic>
    </p:spTree>
    <p:extLst>
      <p:ext uri="{BB962C8B-B14F-4D97-AF65-F5344CB8AC3E}">
        <p14:creationId xmlns:p14="http://schemas.microsoft.com/office/powerpoint/2010/main" val="35879314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D90C5-B987-4828-B181-950C44330129}"/>
              </a:ext>
            </a:extLst>
          </p:cNvPr>
          <p:cNvSpPr>
            <a:spLocks noGrp="1"/>
          </p:cNvSpPr>
          <p:nvPr>
            <p:ph type="title"/>
          </p:nvPr>
        </p:nvSpPr>
        <p:spPr/>
        <p:txBody>
          <a:bodyPr/>
          <a:lstStyle/>
          <a:p>
            <a:r>
              <a:rPr lang="en-CA" dirty="0"/>
              <a:t>Miner</a:t>
            </a:r>
          </a:p>
        </p:txBody>
      </p:sp>
      <p:sp>
        <p:nvSpPr>
          <p:cNvPr id="3" name="Content Placeholder 2">
            <a:extLst>
              <a:ext uri="{FF2B5EF4-FFF2-40B4-BE49-F238E27FC236}">
                <a16:creationId xmlns:a16="http://schemas.microsoft.com/office/drawing/2014/main" id="{66EC7880-8749-C38A-6207-9925230CF43F}"/>
              </a:ext>
            </a:extLst>
          </p:cNvPr>
          <p:cNvSpPr>
            <a:spLocks noGrp="1"/>
          </p:cNvSpPr>
          <p:nvPr>
            <p:ph sz="half" idx="1"/>
          </p:nvPr>
        </p:nvSpPr>
        <p:spPr/>
        <p:txBody>
          <a:bodyPr>
            <a:normAutofit fontScale="92500" lnSpcReduction="10000"/>
          </a:bodyPr>
          <a:lstStyle/>
          <a:p>
            <a:r>
              <a:rPr lang="en-CA" b="1" dirty="0"/>
              <a:t>Beginner:</a:t>
            </a:r>
            <a:r>
              <a:rPr lang="en-CA" dirty="0"/>
              <a:t/>
            </a:r>
            <a:r>
              <a:rPr lang="en-US" dirty="0"/>
              <a:t>A miner is a person or machine that confirms blockchain transactions.</a:t>
            </a:r>
            <a:br>
              <a:rPr lang="en-US" dirty="0"/>
            </a:br>
            <a:r>
              <a:rPr lang="en-US" dirty="0"/>
              <a:t>They earn rewards for securing the network.</a:t>
            </a:r>
            <a:br>
              <a:rPr lang="en-US" dirty="0"/>
            </a:br>
            <a:r>
              <a:rPr lang="en-US" dirty="0"/>
              <a:t>Example: A computer solving Bitcoin’s proof-of-work puzzles.</a:t>
            </a:r>
            <a:endParaRPr lang="en-CA" dirty="0"/>
          </a:p>
        </p:txBody>
      </p:sp>
      <p:sp>
        <p:nvSpPr>
          <p:cNvPr id="4" name="Content Placeholder 3">
            <a:extLst>
              <a:ext uri="{FF2B5EF4-FFF2-40B4-BE49-F238E27FC236}">
                <a16:creationId xmlns:a16="http://schemas.microsoft.com/office/drawing/2014/main" id="{2471FFDA-5DC8-0069-3EA2-B1AE6EAFC407}"/>
              </a:ext>
            </a:extLst>
          </p:cNvPr>
          <p:cNvSpPr>
            <a:spLocks noGrp="1"/>
          </p:cNvSpPr>
          <p:nvPr>
            <p:ph sz="half" idx="2"/>
          </p:nvPr>
        </p:nvSpPr>
        <p:spPr/>
        <p:txBody>
          <a:bodyPr>
            <a:normAutofit fontScale="92500" lnSpcReduction="10000"/>
          </a:bodyPr>
          <a:lstStyle/>
          <a:p>
            <a:r>
              <a:rPr lang="en-US" b="1" dirty="0"/>
              <a:t>Intermediate:</a:t>
            </a:r>
            <a:r>
              <a:rPr lang="en-US" dirty="0"/>
              <a:t> A miner is a participant in a blockchain network who performs computational work to validate transactions and secure the system. In Proof of Work blockchains, miners solve cryptographic puzzles. In Proof of Stake or other consensus mechanisms, the term may refer to validators. Miners earn rewards through block subsidies and transaction fees.</a:t>
            </a:r>
            <a:endParaRPr lang="en-CA" dirty="0"/>
          </a:p>
        </p:txBody>
      </p:sp>
      <p:pic>
        <p:nvPicPr>
          <p:cNvPr id="5" name="Picture 4" descr="A diagram of a blockchain&#10;&#10;AI-generated content may be incorrect.">
            <a:extLst>
              <a:ext uri="{FF2B5EF4-FFF2-40B4-BE49-F238E27FC236}">
                <a16:creationId xmlns:a16="http://schemas.microsoft.com/office/drawing/2014/main" id="{A95C1E92-DDFA-6AC1-43D4-EA15AC1B7E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4697" y="4217696"/>
            <a:ext cx="2689624" cy="2193234"/>
          </a:xfrm>
          <a:prstGeom prst="rect">
            <a:avLst/>
          </a:prstGeom>
        </p:spPr>
      </p:pic>
    </p:spTree>
    <p:extLst>
      <p:ext uri="{BB962C8B-B14F-4D97-AF65-F5344CB8AC3E}">
        <p14:creationId xmlns:p14="http://schemas.microsoft.com/office/powerpoint/2010/main" val="35054051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C5FD0-B06C-C715-EA66-E3B6579EB195}"/>
              </a:ext>
            </a:extLst>
          </p:cNvPr>
          <p:cNvSpPr>
            <a:spLocks noGrp="1"/>
          </p:cNvSpPr>
          <p:nvPr>
            <p:ph type="title"/>
          </p:nvPr>
        </p:nvSpPr>
        <p:spPr/>
        <p:txBody>
          <a:bodyPr/>
          <a:lstStyle/>
          <a:p>
            <a:r>
              <a:rPr lang="en-CA" dirty="0"/>
              <a:t>Mining Contract</a:t>
            </a:r>
          </a:p>
        </p:txBody>
      </p:sp>
      <p:sp>
        <p:nvSpPr>
          <p:cNvPr id="3" name="Content Placeholder 2">
            <a:extLst>
              <a:ext uri="{FF2B5EF4-FFF2-40B4-BE49-F238E27FC236}">
                <a16:creationId xmlns:a16="http://schemas.microsoft.com/office/drawing/2014/main" id="{247B15A3-F1F4-FC91-C859-E50CB9E43D0B}"/>
              </a:ext>
            </a:extLst>
          </p:cNvPr>
          <p:cNvSpPr>
            <a:spLocks noGrp="1"/>
          </p:cNvSpPr>
          <p:nvPr>
            <p:ph sz="half" idx="1"/>
          </p:nvPr>
        </p:nvSpPr>
        <p:spPr/>
        <p:txBody>
          <a:bodyPr>
            <a:normAutofit fontScale="92500" lnSpcReduction="10000"/>
          </a:bodyPr>
          <a:lstStyle/>
          <a:p>
            <a:r>
              <a:rPr lang="en-CA" b="1" dirty="0"/>
              <a:t>Beginner:</a:t>
            </a:r>
            <a:r>
              <a:rPr lang="en-CA" dirty="0"/>
              <a:t/>
            </a:r>
            <a:r>
              <a:rPr lang="en-US" dirty="0"/>
              <a:t>A mining contract lets you rent mining power from a company.</a:t>
            </a:r>
            <a:br>
              <a:rPr lang="en-US" dirty="0"/>
            </a:br>
            <a:r>
              <a:rPr lang="en-US" dirty="0"/>
              <a:t>You pay a fee and receive a share of the mined coins.</a:t>
            </a:r>
            <a:br>
              <a:rPr lang="en-US" dirty="0"/>
            </a:br>
            <a:r>
              <a:rPr lang="en-US" dirty="0"/>
              <a:t>Example: Cloud mining through Genesis Mining.</a:t>
            </a:r>
            <a:endParaRPr lang="en-CA" dirty="0"/>
          </a:p>
        </p:txBody>
      </p:sp>
      <p:sp>
        <p:nvSpPr>
          <p:cNvPr id="4" name="Content Placeholder 3">
            <a:extLst>
              <a:ext uri="{FF2B5EF4-FFF2-40B4-BE49-F238E27FC236}">
                <a16:creationId xmlns:a16="http://schemas.microsoft.com/office/drawing/2014/main" id="{11D8F520-0C06-34D0-C3CD-F5FC0A493E7C}"/>
              </a:ext>
            </a:extLst>
          </p:cNvPr>
          <p:cNvSpPr>
            <a:spLocks noGrp="1"/>
          </p:cNvSpPr>
          <p:nvPr>
            <p:ph sz="half" idx="2"/>
          </p:nvPr>
        </p:nvSpPr>
        <p:spPr/>
        <p:txBody>
          <a:bodyPr>
            <a:normAutofit fontScale="92500" lnSpcReduction="10000"/>
          </a:bodyPr>
          <a:lstStyle/>
          <a:p>
            <a:r>
              <a:rPr lang="en-US" b="1" dirty="0"/>
              <a:t>Intermediate:</a:t>
            </a:r>
            <a:r>
              <a:rPr lang="en-US" dirty="0"/>
              <a:t> A mining contract allows users to rent or purchase mining power from a third party, often through cloud mining services. It reduces the need for owning expensive mining hardware. Users pay a fee and earn proportional mining rewards. However, risks include scams, fraud, and reduced profitability due to fluctuating network difficulty and electricity costs.</a:t>
            </a:r>
            <a:endParaRPr lang="en-CA" dirty="0"/>
          </a:p>
        </p:txBody>
      </p:sp>
      <p:pic>
        <p:nvPicPr>
          <p:cNvPr id="5" name="Picture 4" descr="A few icons of a document&#10;&#10;AI-generated content may be incorrect.">
            <a:extLst>
              <a:ext uri="{FF2B5EF4-FFF2-40B4-BE49-F238E27FC236}">
                <a16:creationId xmlns:a16="http://schemas.microsoft.com/office/drawing/2014/main" id="{2B83E1C9-43C1-E9BB-2944-9F907BBDD3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 y="4849366"/>
            <a:ext cx="6144577" cy="1643509"/>
          </a:xfrm>
          <a:prstGeom prst="rect">
            <a:avLst/>
          </a:prstGeom>
        </p:spPr>
      </p:pic>
    </p:spTree>
    <p:extLst>
      <p:ext uri="{BB962C8B-B14F-4D97-AF65-F5344CB8AC3E}">
        <p14:creationId xmlns:p14="http://schemas.microsoft.com/office/powerpoint/2010/main" val="341214416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6199E-CD36-9963-F1EE-7E9BD9C9B12D}"/>
              </a:ext>
            </a:extLst>
          </p:cNvPr>
          <p:cNvSpPr>
            <a:spLocks noGrp="1"/>
          </p:cNvSpPr>
          <p:nvPr>
            <p:ph type="title"/>
          </p:nvPr>
        </p:nvSpPr>
        <p:spPr/>
        <p:txBody>
          <a:bodyPr/>
          <a:lstStyle/>
          <a:p>
            <a:r>
              <a:rPr lang="en-CA" dirty="0"/>
              <a:t>Multi-Signature Transaction</a:t>
            </a:r>
          </a:p>
        </p:txBody>
      </p:sp>
      <p:sp>
        <p:nvSpPr>
          <p:cNvPr id="3" name="Content Placeholder 2">
            <a:extLst>
              <a:ext uri="{FF2B5EF4-FFF2-40B4-BE49-F238E27FC236}">
                <a16:creationId xmlns:a16="http://schemas.microsoft.com/office/drawing/2014/main" id="{3729814D-9302-C145-57F4-A3A47242F35A}"/>
              </a:ext>
            </a:extLst>
          </p:cNvPr>
          <p:cNvSpPr>
            <a:spLocks noGrp="1"/>
          </p:cNvSpPr>
          <p:nvPr>
            <p:ph sz="half" idx="1"/>
          </p:nvPr>
        </p:nvSpPr>
        <p:spPr>
          <a:xfrm>
            <a:off x="838200" y="1825625"/>
            <a:ext cx="5334000" cy="1496695"/>
          </a:xfrm>
        </p:spPr>
        <p:txBody>
          <a:bodyPr>
            <a:normAutofit fontScale="62500" lnSpcReduction="20000"/>
          </a:bodyPr>
          <a:lstStyle/>
          <a:p>
            <a:r>
              <a:rPr lang="en-CA" b="1" dirty="0"/>
              <a:t>Beginner:</a:t>
            </a:r>
            <a:r>
              <a:rPr lang="en-CA" dirty="0"/>
              <a:t/>
            </a:r>
            <a:r>
              <a:rPr lang="en-US" dirty="0"/>
              <a:t>A multi-signature (multi-sig) transaction needs approval from multiple keys.</a:t>
            </a:r>
            <a:br>
              <a:rPr lang="en-US" dirty="0"/>
            </a:br>
            <a:r>
              <a:rPr lang="en-US" dirty="0"/>
              <a:t>It improves security for wallets and organizations.</a:t>
            </a:r>
            <a:br>
              <a:rPr lang="en-US" dirty="0"/>
            </a:br>
            <a:r>
              <a:rPr lang="en-US" dirty="0"/>
              <a:t>Example: A crypto treasury requiring 3 of 5 members to approve spending.</a:t>
            </a:r>
            <a:endParaRPr lang="en-CA" dirty="0"/>
          </a:p>
        </p:txBody>
      </p:sp>
      <p:sp>
        <p:nvSpPr>
          <p:cNvPr id="4" name="Content Placeholder 3">
            <a:extLst>
              <a:ext uri="{FF2B5EF4-FFF2-40B4-BE49-F238E27FC236}">
                <a16:creationId xmlns:a16="http://schemas.microsoft.com/office/drawing/2014/main" id="{6FD31D73-5DD1-BC47-1211-FA7300943183}"/>
              </a:ext>
            </a:extLst>
          </p:cNvPr>
          <p:cNvSpPr>
            <a:spLocks noGrp="1"/>
          </p:cNvSpPr>
          <p:nvPr>
            <p:ph sz="half" idx="2"/>
          </p:nvPr>
        </p:nvSpPr>
        <p:spPr/>
        <p:txBody>
          <a:bodyPr>
            <a:normAutofit fontScale="62500" lnSpcReduction="20000"/>
          </a:bodyPr>
          <a:lstStyle/>
          <a:p>
            <a:r>
              <a:rPr lang="en-US" b="1" dirty="0"/>
              <a:t>Intermediate:</a:t>
            </a:r>
            <a:r>
              <a:rPr lang="en-US" dirty="0"/>
              <a:t> A multi-signature (</a:t>
            </a:r>
            <a:r>
              <a:rPr lang="en-US" dirty="0" err="1"/>
              <a:t>multisig</a:t>
            </a:r>
            <a:r>
              <a:rPr lang="en-US" dirty="0"/>
              <a:t>) transaction requires multiple private keys to authorize it. Instead of a single keyholder, multiple parties must sign before funds move. This increases security and reduces risks of theft or fraud. </a:t>
            </a:r>
            <a:r>
              <a:rPr lang="en-US" dirty="0" err="1"/>
              <a:t>Multisig</a:t>
            </a:r>
            <a:r>
              <a:rPr lang="en-US" dirty="0"/>
              <a:t> wallets are widely used in exchanges, organizations, and smart contracts for governance.</a:t>
            </a:r>
            <a:endParaRPr lang="en-CA" dirty="0"/>
          </a:p>
        </p:txBody>
      </p:sp>
      <p:pic>
        <p:nvPicPr>
          <p:cNvPr id="5" name="Picture 4" descr="A diagram of a multi-sig contract&#10;&#10;AI-generated content may be incorrect.">
            <a:extLst>
              <a:ext uri="{FF2B5EF4-FFF2-40B4-BE49-F238E27FC236}">
                <a16:creationId xmlns:a16="http://schemas.microsoft.com/office/drawing/2014/main" id="{C69A22E7-0147-6DC5-967E-5A64177696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476" y="3092838"/>
            <a:ext cx="5305325" cy="3557447"/>
          </a:xfrm>
          <a:prstGeom prst="rect">
            <a:avLst/>
          </a:prstGeom>
        </p:spPr>
      </p:pic>
    </p:spTree>
    <p:extLst>
      <p:ext uri="{BB962C8B-B14F-4D97-AF65-F5344CB8AC3E}">
        <p14:creationId xmlns:p14="http://schemas.microsoft.com/office/powerpoint/2010/main" val="255769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2727</TotalTime>
  <Words>15765</Words>
  <Application>Microsoft Office PowerPoint</Application>
  <PresentationFormat>Widescreen</PresentationFormat>
  <Paragraphs>536</Paragraphs>
  <Slides>176</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176</vt:i4>
      </vt:variant>
    </vt:vector>
  </HeadingPairs>
  <TitlesOfParts>
    <vt:vector size="180" baseType="lpstr">
      <vt:lpstr>Aptos</vt:lpstr>
      <vt:lpstr>Aptos Display</vt:lpstr>
      <vt:lpstr>Arial</vt:lpstr>
      <vt:lpstr>Office Theme</vt:lpstr>
      <vt:lpstr>Blockchain Dictionary Project</vt:lpstr>
      <vt:lpstr>Alt coin</vt:lpstr>
      <vt:lpstr>Authentication in Blockchain</vt:lpstr>
      <vt:lpstr>Address (Unique ID)</vt:lpstr>
      <vt:lpstr>Acquisition Cost</vt:lpstr>
      <vt:lpstr>Aeternity Blockchain</vt:lpstr>
      <vt:lpstr>Application Layer</vt:lpstr>
      <vt:lpstr>ASIC (Application-Specific Integrated Circuit)</vt:lpstr>
      <vt:lpstr>ABFT (Asynchronous Byzantine Fault Tolerance)</vt:lpstr>
      <vt:lpstr>Audit (Blockchain or Smart Contract)</vt:lpstr>
      <vt:lpstr>Atomic Swap</vt:lpstr>
      <vt:lpstr>Blockchain</vt:lpstr>
      <vt:lpstr>Block Ciphers</vt:lpstr>
      <vt:lpstr>Block Height</vt:lpstr>
      <vt:lpstr>Block Producer</vt:lpstr>
      <vt:lpstr>Brute Force Attack</vt:lpstr>
      <vt:lpstr>Blocks</vt:lpstr>
      <vt:lpstr>Bitcoin</vt:lpstr>
      <vt:lpstr>Base Fee</vt:lpstr>
      <vt:lpstr>Bitcoin ATM</vt:lpstr>
      <vt:lpstr>Block Size</vt:lpstr>
      <vt:lpstr>Block Reward</vt:lpstr>
      <vt:lpstr>Bytecode</vt:lpstr>
      <vt:lpstr>Byzantine Fault Tolerance</vt:lpstr>
      <vt:lpstr>Centralized</vt:lpstr>
      <vt:lpstr>Cryptoanalysis</vt:lpstr>
      <vt:lpstr>Consortium Blockchains</vt:lpstr>
      <vt:lpstr>Centralized Exchange (CEX)</vt:lpstr>
      <vt:lpstr>Cipher</vt:lpstr>
      <vt:lpstr>Cold Wallet </vt:lpstr>
      <vt:lpstr>Cloud Mining </vt:lpstr>
      <vt:lpstr>Chaincode</vt:lpstr>
      <vt:lpstr>Cross Fork</vt:lpstr>
      <vt:lpstr>Central Ledger  </vt:lpstr>
      <vt:lpstr>Consensus Algorithm  </vt:lpstr>
      <vt:lpstr>Cryptocurrency</vt:lpstr>
      <vt:lpstr>Crypto wallet</vt:lpstr>
      <vt:lpstr>DAO (Decentralized Autonomous Organization)  </vt:lpstr>
      <vt:lpstr>dApp (Decentralized Application)  </vt:lpstr>
      <vt:lpstr>Decentralization</vt:lpstr>
      <vt:lpstr>Decentralized API  (dAPI)  </vt:lpstr>
      <vt:lpstr>Decentralized Exchange (DEX)</vt:lpstr>
      <vt:lpstr>Decentralized Identifier (DID)</vt:lpstr>
      <vt:lpstr>DeFi (Decentralized Finance)</vt:lpstr>
      <vt:lpstr>dNFT (Dynamic Non-Fungible Token)</vt:lpstr>
      <vt:lpstr> Digital Signature</vt:lpstr>
      <vt:lpstr>Distributed Ledger</vt:lpstr>
      <vt:lpstr>Double Spending</vt:lpstr>
      <vt:lpstr>Digital Identity</vt:lpstr>
      <vt:lpstr>Deterministic Wallet</vt:lpstr>
      <vt:lpstr>Double Hashing</vt:lpstr>
      <vt:lpstr>Dusting Attack</vt:lpstr>
      <vt:lpstr>Decryption</vt:lpstr>
      <vt:lpstr>Eclipse Attack</vt:lpstr>
      <vt:lpstr>Encryption</vt:lpstr>
      <vt:lpstr>ERC-223</vt:lpstr>
      <vt:lpstr>ERC-20</vt:lpstr>
      <vt:lpstr>ERC-721</vt:lpstr>
      <vt:lpstr>ERC-1155</vt:lpstr>
      <vt:lpstr>Escrow</vt:lpstr>
      <vt:lpstr>Ethereum</vt:lpstr>
      <vt:lpstr>Etherscan</vt:lpstr>
      <vt:lpstr>EVM (Ethereum Virtual Machine)</vt:lpstr>
      <vt:lpstr>Fiat Currency</vt:lpstr>
      <vt:lpstr>Full Node</vt:lpstr>
      <vt:lpstr>Faucet</vt:lpstr>
      <vt:lpstr>Forging</vt:lpstr>
      <vt:lpstr>Fungibility</vt:lpstr>
      <vt:lpstr>Forking Bitcoin</vt:lpstr>
      <vt:lpstr>Geth (Go-Ethereum)</vt:lpstr>
      <vt:lpstr>Genesis Block</vt:lpstr>
      <vt:lpstr>Governance</vt:lpstr>
      <vt:lpstr>Game Theory</vt:lpstr>
      <vt:lpstr>Hyperledger Fabric</vt:lpstr>
      <vt:lpstr>Hash Function</vt:lpstr>
      <vt:lpstr>Hashcash</vt:lpstr>
      <vt:lpstr>Halving</vt:lpstr>
      <vt:lpstr>Hashpower</vt:lpstr>
      <vt:lpstr>Hot Wallet</vt:lpstr>
      <vt:lpstr>Hardware Wallet</vt:lpstr>
      <vt:lpstr>ICO (Initial Coin Offering)</vt:lpstr>
      <vt:lpstr>Immutable</vt:lpstr>
      <vt:lpstr>Interoperability</vt:lpstr>
      <vt:lpstr>Interledger Protocol (ILP)</vt:lpstr>
      <vt:lpstr>Intrinsic Tokens</vt:lpstr>
      <vt:lpstr>KYC (Know Your Customer)</vt:lpstr>
      <vt:lpstr>Keccak-256</vt:lpstr>
      <vt:lpstr>Lightning Network</vt:lpstr>
      <vt:lpstr>Liquidity Mining</vt:lpstr>
      <vt:lpstr>Layer-1</vt:lpstr>
      <vt:lpstr>Layer-2</vt:lpstr>
      <vt:lpstr>Merkle Tree</vt:lpstr>
      <vt:lpstr>MetaMask</vt:lpstr>
      <vt:lpstr>Masternode</vt:lpstr>
      <vt:lpstr>Mining</vt:lpstr>
      <vt:lpstr>Mining Pool</vt:lpstr>
      <vt:lpstr>Miner</vt:lpstr>
      <vt:lpstr>Mining Contract</vt:lpstr>
      <vt:lpstr>Multi-Signature Transaction</vt:lpstr>
      <vt:lpstr>NFT (Non-Fungible Token)</vt:lpstr>
      <vt:lpstr>Non-Fungible Assets</vt:lpstr>
      <vt:lpstr>Membership Service Provider (MSP)</vt:lpstr>
      <vt:lpstr>Network Hashrate</vt:lpstr>
      <vt:lpstr>Node</vt:lpstr>
      <vt:lpstr>Nonce</vt:lpstr>
      <vt:lpstr>Oracles</vt:lpstr>
      <vt:lpstr>Orphan Block </vt:lpstr>
      <vt:lpstr>OpenSea</vt:lpstr>
      <vt:lpstr>Private Key</vt:lpstr>
      <vt:lpstr>Public Key</vt:lpstr>
      <vt:lpstr>Peer-to-Peer (P2P)</vt:lpstr>
      <vt:lpstr>Permissioned Blockchain</vt:lpstr>
      <vt:lpstr>Permissionless Blockchain</vt:lpstr>
      <vt:lpstr>Permissioned Distributed Systems</vt:lpstr>
      <vt:lpstr>Proof of Authority (PoA)</vt:lpstr>
      <vt:lpstr>Pseudonymity</vt:lpstr>
      <vt:lpstr>Plasma</vt:lpstr>
      <vt:lpstr>PoD (Proof of Developer)</vt:lpstr>
      <vt:lpstr>PoI (Proof-of-Identity)</vt:lpstr>
      <vt:lpstr>PoT (Proof of Time)</vt:lpstr>
      <vt:lpstr>PoS (Proof of Stake)</vt:lpstr>
      <vt:lpstr>PoW (Proof of Work)</vt:lpstr>
      <vt:lpstr>PoV (Proof of Validation)</vt:lpstr>
      <vt:lpstr>PoC (Proof of Capacity)</vt:lpstr>
      <vt:lpstr>PoET (Proof-of-Elapsed-Time)</vt:lpstr>
      <vt:lpstr>Protocol</vt:lpstr>
      <vt:lpstr>Quantum Computing</vt:lpstr>
      <vt:lpstr>Replay Attack</vt:lpstr>
      <vt:lpstr>Reward</vt:lpstr>
      <vt:lpstr>Ripple</vt:lpstr>
      <vt:lpstr>Remix</vt:lpstr>
      <vt:lpstr>Routing Attack</vt:lpstr>
      <vt:lpstr>Staking</vt:lpstr>
      <vt:lpstr>Serenity</vt:lpstr>
      <vt:lpstr>Solidity</vt:lpstr>
      <vt:lpstr>Scalability</vt:lpstr>
      <vt:lpstr>Secure Multi-Party Computation</vt:lpstr>
      <vt:lpstr>Security Token</vt:lpstr>
      <vt:lpstr>Stream Ciphers</vt:lpstr>
      <vt:lpstr>SegWit (Segregated Witness)</vt:lpstr>
      <vt:lpstr>SHA-256</vt:lpstr>
      <vt:lpstr>Sharding</vt:lpstr>
      <vt:lpstr>Sidechains</vt:lpstr>
      <vt:lpstr>Smart Contract</vt:lpstr>
      <vt:lpstr>Staking</vt:lpstr>
      <vt:lpstr>Soft Fork</vt:lpstr>
      <vt:lpstr>State Channels</vt:lpstr>
      <vt:lpstr>Substrate</vt:lpstr>
      <vt:lpstr>Selfish Mining</vt:lpstr>
      <vt:lpstr>Self-Sovereign Identity</vt:lpstr>
      <vt:lpstr>Signature Scheme</vt:lpstr>
      <vt:lpstr>Sybil Attack</vt:lpstr>
      <vt:lpstr>Security</vt:lpstr>
      <vt:lpstr>Token</vt:lpstr>
      <vt:lpstr>Trust</vt:lpstr>
      <vt:lpstr>Truffle</vt:lpstr>
      <vt:lpstr>Testnet</vt:lpstr>
      <vt:lpstr>Transparency</vt:lpstr>
      <vt:lpstr>Transaction Fee</vt:lpstr>
      <vt:lpstr>Tight Coupling</vt:lpstr>
      <vt:lpstr>Transaction Block</vt:lpstr>
      <vt:lpstr>Token Bridge</vt:lpstr>
      <vt:lpstr>Tangle</vt:lpstr>
      <vt:lpstr>Tokenization</vt:lpstr>
      <vt:lpstr>Trustless</vt:lpstr>
      <vt:lpstr>Turing Complete</vt:lpstr>
      <vt:lpstr>Timestamping</vt:lpstr>
      <vt:lpstr>Tamper-Proof Ledger</vt:lpstr>
      <vt:lpstr>Two-Factor Authentication (2FA)</vt:lpstr>
      <vt:lpstr>UTXO (Unspent Transaction Output)</vt:lpstr>
      <vt:lpstr>Uniswap</vt:lpstr>
      <vt:lpstr>Validator</vt:lpstr>
      <vt:lpstr>XRP Ledger</vt:lpstr>
      <vt:lpstr>Yield Farming</vt:lpstr>
      <vt:lpstr>Zero-Knowledge Proof (ZKP)</vt:lpstr>
      <vt:lpstr>zk-SNARK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Deepak Barwal</dc:creator>
  <cp:lastModifiedBy>Deepak Barwal</cp:lastModifiedBy>
  <cp:revision>41</cp:revision>
  <dcterms:created xsi:type="dcterms:W3CDTF">2025-08-12T07:47:22Z</dcterms:created>
  <dcterms:modified xsi:type="dcterms:W3CDTF">2025-08-16T09:43:57Z</dcterms:modified>
</cp:coreProperties>
</file>